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4" r:id="rId8"/>
    <p:sldId id="263" r:id="rId9"/>
    <p:sldId id="266" r:id="rId10"/>
    <p:sldId id="262" r:id="rId11"/>
    <p:sldId id="265"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CC00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8" autoAdjust="0"/>
    <p:restoredTop sz="94660"/>
  </p:normalViewPr>
  <p:slideViewPr>
    <p:cSldViewPr snapToGrid="0">
      <p:cViewPr varScale="1">
        <p:scale>
          <a:sx n="64" d="100"/>
          <a:sy n="64" d="100"/>
        </p:scale>
        <p:origin x="7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E9A5E-A7B3-4697-9C54-EF3FF4095717}"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D0F03-18ED-4716-A372-81098EDC7528}" type="slidenum">
              <a:rPr lang="en-US" smtClean="0"/>
              <a:t>‹#›</a:t>
            </a:fld>
            <a:endParaRPr lang="en-US"/>
          </a:p>
        </p:txBody>
      </p:sp>
    </p:spTree>
    <p:extLst>
      <p:ext uri="{BB962C8B-B14F-4D97-AF65-F5344CB8AC3E}">
        <p14:creationId xmlns:p14="http://schemas.microsoft.com/office/powerpoint/2010/main" val="319855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D0F03-18ED-4716-A372-81098EDC7528}" type="slidenum">
              <a:rPr lang="en-US" smtClean="0"/>
              <a:t>7</a:t>
            </a:fld>
            <a:endParaRPr lang="en-US"/>
          </a:p>
        </p:txBody>
      </p:sp>
    </p:spTree>
    <p:extLst>
      <p:ext uri="{BB962C8B-B14F-4D97-AF65-F5344CB8AC3E}">
        <p14:creationId xmlns:p14="http://schemas.microsoft.com/office/powerpoint/2010/main" val="356078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B0A9-5FA2-D405-CA25-C972451D3D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FD016-0E3B-0A58-F817-6EE6F25DC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EA1D82-F555-1D75-D0BB-42A8CDCF334F}"/>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5E1B38E0-9774-A4A0-B1E4-E464CA2AA5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8FE42-A9F6-7917-4CC9-23FD7B79DEE4}"/>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1963180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2E3E-B689-8CF1-2750-DD92F15BE6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E0B665-6F23-D5AB-ABD2-E784E7A62B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85F028-B887-A964-5490-C0928DAA40B8}"/>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53D7AF3A-2E04-7A88-40AF-6079A265C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326BC-DFAA-B0C3-C8DF-D931627821A8}"/>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355560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97794-DA28-133B-4E39-748745C188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7F2E9-EE0B-073E-2C84-345CAD6B4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6F3B4-E8CD-93D9-6BAB-0280EC2C520F}"/>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B7D1B9A3-70D1-388A-9AB7-DE79DD554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F2463-E321-608B-853C-9EC02C03522E}"/>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30449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3A38-42E5-7321-574C-B1C6F12AEE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B7983-127F-E545-D129-B61987026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267A8-9281-1280-FD5F-EE76A6DF0926}"/>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7CE31CCA-94B3-EC41-D68A-2ECCB6945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F501A-413C-BE78-6FA4-6D22DB085CA7}"/>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135091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E82A-B993-A45D-AE3B-ECA51B034A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E835E-A73F-DC48-198A-0E7CC72FB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86D7C4-BFF0-190C-8375-8C1C8AA00976}"/>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EF91229A-E4FD-4BB6-BB48-558F3A36F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C8968-75BF-88C2-2807-7F0DA5C54BB7}"/>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1851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07DA-6F51-DD3B-A98A-31C15C155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8DBF04-78DC-67D7-AA9A-5D95DF138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4F40E4-9C0A-22CB-85C9-6A494B506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66ECA-EB74-0A8B-DA3C-FA0C88CB824A}"/>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6" name="Footer Placeholder 5">
            <a:extLst>
              <a:ext uri="{FF2B5EF4-FFF2-40B4-BE49-F238E27FC236}">
                <a16:creationId xmlns:a16="http://schemas.microsoft.com/office/drawing/2014/main" id="{8B07EE08-60C4-BF03-7C24-62B50ED2A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AEFF3-32BA-52C3-E490-A4E84380B481}"/>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184116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8E285-4207-80A4-825D-7365CD1A0F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091040-F7DB-72AE-BE61-BBCD51E8B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287E09-CF60-A6EF-EB33-D5A7413C7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562B8A-7C7A-9598-7B3C-DA880D6B6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4A787-D2D5-2BA9-A5F9-20AF41A02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D618A-340E-E21B-E9D3-1B0ACF4AE42F}"/>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8" name="Footer Placeholder 7">
            <a:extLst>
              <a:ext uri="{FF2B5EF4-FFF2-40B4-BE49-F238E27FC236}">
                <a16:creationId xmlns:a16="http://schemas.microsoft.com/office/drawing/2014/main" id="{98EE1323-3929-E1F5-4FF4-6E492AF43B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A1EEE-3DAF-19F8-E2C0-EF0957126FE3}"/>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1927428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BACB-74E6-DE40-440A-FA8EE90CF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DD9C13-33D6-7E6E-1194-9E0384452ADE}"/>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4" name="Footer Placeholder 3">
            <a:extLst>
              <a:ext uri="{FF2B5EF4-FFF2-40B4-BE49-F238E27FC236}">
                <a16:creationId xmlns:a16="http://schemas.microsoft.com/office/drawing/2014/main" id="{0A0634BD-A92A-39F5-509B-7228747621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D92CE7-6074-5274-5475-F336DA6E2BA7}"/>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30591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7CA61-3813-FB82-0EB1-993D8DBFC672}"/>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3" name="Footer Placeholder 2">
            <a:extLst>
              <a:ext uri="{FF2B5EF4-FFF2-40B4-BE49-F238E27FC236}">
                <a16:creationId xmlns:a16="http://schemas.microsoft.com/office/drawing/2014/main" id="{DDC90001-1351-445B-60DF-8C5FBB49B1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C1875-34FF-7DBA-E59E-8915DCE02D28}"/>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301292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66FC-15E6-A2CF-8601-C2F09ACE0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3789F-BFE6-598D-3B56-DCB0421CE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F6D29-2356-CC9E-7176-EC01F78B0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8968C-1E01-3795-0CC8-DC28B43EB270}"/>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6" name="Footer Placeholder 5">
            <a:extLst>
              <a:ext uri="{FF2B5EF4-FFF2-40B4-BE49-F238E27FC236}">
                <a16:creationId xmlns:a16="http://schemas.microsoft.com/office/drawing/2014/main" id="{7658448A-467F-543B-475B-4A2326899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D0800-565D-FA54-9CD4-20F6CE589E5B}"/>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55465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D897-EF61-94D7-E097-F62735C799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EFF8-287E-EA54-FD29-6D4B6AD402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98A1F0-BC79-636C-D5B2-E2E22C7D0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C3264-E725-E7E9-518B-43BBE01789C4}"/>
              </a:ext>
            </a:extLst>
          </p:cNvPr>
          <p:cNvSpPr>
            <a:spLocks noGrp="1"/>
          </p:cNvSpPr>
          <p:nvPr>
            <p:ph type="dt" sz="half" idx="10"/>
          </p:nvPr>
        </p:nvSpPr>
        <p:spPr/>
        <p:txBody>
          <a:bodyPr/>
          <a:lstStyle/>
          <a:p>
            <a:fld id="{0F068247-FD4B-4338-B7B2-BDFF5A9C4F6D}" type="datetimeFigureOut">
              <a:rPr lang="en-US" smtClean="0"/>
              <a:t>11/18/2024</a:t>
            </a:fld>
            <a:endParaRPr lang="en-US"/>
          </a:p>
        </p:txBody>
      </p:sp>
      <p:sp>
        <p:nvSpPr>
          <p:cNvPr id="6" name="Footer Placeholder 5">
            <a:extLst>
              <a:ext uri="{FF2B5EF4-FFF2-40B4-BE49-F238E27FC236}">
                <a16:creationId xmlns:a16="http://schemas.microsoft.com/office/drawing/2014/main" id="{CB4C0727-1AA6-C3AB-8BC5-DBBA099A50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A4F6D-8319-D614-ACF6-BD06DC2AC419}"/>
              </a:ext>
            </a:extLst>
          </p:cNvPr>
          <p:cNvSpPr>
            <a:spLocks noGrp="1"/>
          </p:cNvSpPr>
          <p:nvPr>
            <p:ph type="sldNum" sz="quarter" idx="12"/>
          </p:nvPr>
        </p:nvSpPr>
        <p:spPr/>
        <p:txBody>
          <a:bodyPr/>
          <a:lstStyle/>
          <a:p>
            <a:fld id="{1E1C68E5-3333-48AB-93A5-C689C306A509}" type="slidenum">
              <a:rPr lang="en-US" smtClean="0"/>
              <a:t>‹#›</a:t>
            </a:fld>
            <a:endParaRPr lang="en-US"/>
          </a:p>
        </p:txBody>
      </p:sp>
    </p:spTree>
    <p:extLst>
      <p:ext uri="{BB962C8B-B14F-4D97-AF65-F5344CB8AC3E}">
        <p14:creationId xmlns:p14="http://schemas.microsoft.com/office/powerpoint/2010/main" val="2162251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BC13-2450-B1BF-399F-0A1F2B99D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D7092-4DED-62E6-C4D8-C97C2F649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B6B1A-1016-A028-4945-8568BD66A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068247-FD4B-4338-B7B2-BDFF5A9C4F6D}" type="datetimeFigureOut">
              <a:rPr lang="en-US" smtClean="0"/>
              <a:t>11/18/2024</a:t>
            </a:fld>
            <a:endParaRPr lang="en-US"/>
          </a:p>
        </p:txBody>
      </p:sp>
      <p:sp>
        <p:nvSpPr>
          <p:cNvPr id="5" name="Footer Placeholder 4">
            <a:extLst>
              <a:ext uri="{FF2B5EF4-FFF2-40B4-BE49-F238E27FC236}">
                <a16:creationId xmlns:a16="http://schemas.microsoft.com/office/drawing/2014/main" id="{EA8DA2FA-75DD-C7E3-E220-FA842A5BE6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FA390F-8FAF-3C6F-8515-EAC41C92E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1C68E5-3333-48AB-93A5-C689C306A509}" type="slidenum">
              <a:rPr lang="en-US" smtClean="0"/>
              <a:t>‹#›</a:t>
            </a:fld>
            <a:endParaRPr lang="en-US"/>
          </a:p>
        </p:txBody>
      </p:sp>
    </p:spTree>
    <p:extLst>
      <p:ext uri="{BB962C8B-B14F-4D97-AF65-F5344CB8AC3E}">
        <p14:creationId xmlns:p14="http://schemas.microsoft.com/office/powerpoint/2010/main" val="3812722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MyEyesMyLife1@gmail.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9" name="TextBox 8">
            <a:extLst>
              <a:ext uri="{FF2B5EF4-FFF2-40B4-BE49-F238E27FC236}">
                <a16:creationId xmlns:a16="http://schemas.microsoft.com/office/drawing/2014/main" id="{778B3A03-917C-C198-D568-FB16492436D6}"/>
              </a:ext>
            </a:extLst>
          </p:cNvPr>
          <p:cNvSpPr txBox="1"/>
          <p:nvPr/>
        </p:nvSpPr>
        <p:spPr>
          <a:xfrm>
            <a:off x="552087" y="1534814"/>
            <a:ext cx="11087821" cy="3416320"/>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Hello teachers,</a:t>
            </a:r>
          </a:p>
          <a:p>
            <a:pPr algn="ctr"/>
            <a:r>
              <a:rPr lang="en-US" sz="2400" b="1" dirty="0">
                <a:latin typeface="Calibri" panose="020F0502020204030204" pitchFamily="34" charset="0"/>
                <a:cs typeface="Calibri" panose="020F0502020204030204" pitchFamily="34" charset="0"/>
              </a:rPr>
              <a:t>I come to you to discuss a matter of grave pediatric public health significance that presents itself at school. And you as educators have the power to change its course.</a:t>
            </a:r>
          </a:p>
          <a:p>
            <a:pPr algn="ctr"/>
            <a:endParaRPr lang="en-US" sz="2400" b="1" dirty="0">
              <a:latin typeface="Calibri" panose="020F0502020204030204" pitchFamily="34" charset="0"/>
              <a:cs typeface="Calibri" panose="020F0502020204030204" pitchFamily="34" charset="0"/>
            </a:endParaRPr>
          </a:p>
          <a:p>
            <a:pPr algn="ctr"/>
            <a:r>
              <a:rPr lang="en-US" sz="2400" b="1" dirty="0">
                <a:solidFill>
                  <a:schemeClr val="accent6">
                    <a:lumMod val="75000"/>
                  </a:schemeClr>
                </a:solidFill>
                <a:latin typeface="Calibri" panose="020F0502020204030204" pitchFamily="34" charset="0"/>
                <a:cs typeface="Calibri" panose="020F0502020204030204" pitchFamily="34" charset="0"/>
              </a:rPr>
              <a:t>MyEyesMyLife.org</a:t>
            </a:r>
          </a:p>
          <a:p>
            <a:pPr algn="ctr"/>
            <a:endParaRPr lang="en-US" sz="2400" b="1" dirty="0">
              <a:solidFill>
                <a:schemeClr val="accent6">
                  <a:lumMod val="75000"/>
                </a:schemeClr>
              </a:solidFill>
              <a:latin typeface="Calibri" panose="020F0502020204030204" pitchFamily="34" charset="0"/>
              <a:cs typeface="Calibri" panose="020F0502020204030204" pitchFamily="34" charset="0"/>
            </a:endParaRPr>
          </a:p>
          <a:p>
            <a:pPr algn="ctr"/>
            <a:r>
              <a:rPr lang="en-US" sz="2400" b="1" dirty="0">
                <a:solidFill>
                  <a:schemeClr val="accent6">
                    <a:lumMod val="75000"/>
                  </a:schemeClr>
                </a:solidFill>
                <a:latin typeface="Calibri" panose="020F0502020204030204" pitchFamily="34" charset="0"/>
                <a:cs typeface="Calibri" panose="020F0502020204030204" pitchFamily="34" charset="0"/>
              </a:rPr>
              <a:t>Where we high-schoolers go back to our preschools or elementary schools to remind teachers of the important role they play as a first line of defense in the war against childhood myopia (nearsightedness/difficulty seeing afar) </a:t>
            </a:r>
          </a:p>
        </p:txBody>
      </p:sp>
    </p:spTree>
    <p:extLst>
      <p:ext uri="{BB962C8B-B14F-4D97-AF65-F5344CB8AC3E}">
        <p14:creationId xmlns:p14="http://schemas.microsoft.com/office/powerpoint/2010/main" val="9061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0" y="333137"/>
            <a:ext cx="10139122" cy="1077218"/>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Call To Action For All Pre- and Elementary School Teachers:</a:t>
            </a:r>
          </a:p>
          <a:p>
            <a:r>
              <a:rPr lang="en-US" sz="3200" b="1" dirty="0">
                <a:latin typeface="Calibri" panose="020F0502020204030204" pitchFamily="34" charset="0"/>
                <a:cs typeface="Calibri" panose="020F0502020204030204" pitchFamily="34" charset="0"/>
              </a:rPr>
              <a:t>Step 1: Vigilance</a:t>
            </a:r>
          </a:p>
        </p:txBody>
      </p:sp>
      <p:sp>
        <p:nvSpPr>
          <p:cNvPr id="10" name="TextBox 9">
            <a:extLst>
              <a:ext uri="{FF2B5EF4-FFF2-40B4-BE49-F238E27FC236}">
                <a16:creationId xmlns:a16="http://schemas.microsoft.com/office/drawing/2014/main" id="{D63CEBA4-ED22-FC7E-27D0-3A127AC72113}"/>
              </a:ext>
            </a:extLst>
          </p:cNvPr>
          <p:cNvSpPr txBox="1"/>
          <p:nvPr/>
        </p:nvSpPr>
        <p:spPr>
          <a:xfrm>
            <a:off x="476248" y="1214764"/>
            <a:ext cx="11239500" cy="6463308"/>
          </a:xfrm>
          <a:prstGeom prst="rect">
            <a:avLst/>
          </a:prstGeom>
          <a:noFill/>
        </p:spPr>
        <p:txBody>
          <a:bodyPr wrap="square" rtlCol="0">
            <a:spAutoFit/>
          </a:bodyPr>
          <a:lstStyle/>
          <a:p>
            <a:pPr lvl="1">
              <a:buClr>
                <a:schemeClr val="accent6">
                  <a:lumMod val="75000"/>
                </a:schemeClr>
              </a:buClr>
            </a:pPr>
            <a:endParaRPr lang="en-US"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r>
              <a:rPr lang="en-US" dirty="0">
                <a:solidFill>
                  <a:schemeClr val="accent6">
                    <a:lumMod val="75000"/>
                  </a:schemeClr>
                </a:solidFill>
                <a:latin typeface="Calibri" panose="020F0502020204030204" pitchFamily="34" charset="0"/>
                <a:cs typeface="Calibri" panose="020F0502020204030204" pitchFamily="34" charset="0"/>
              </a:rPr>
              <a:t>Clearly, it is very important that we remain watchful for myopia in children between 5-10 years of age</a:t>
            </a:r>
          </a:p>
          <a:p>
            <a:pPr marL="342900" indent="-342900">
              <a:buClr>
                <a:schemeClr val="accent6">
                  <a:lumMod val="75000"/>
                </a:schemeClr>
              </a:buClr>
              <a:buFont typeface="Wingdings" panose="05000000000000000000" pitchFamily="2" charset="2"/>
              <a:buChar char="q"/>
            </a:pPr>
            <a:r>
              <a:rPr lang="en-US" dirty="0">
                <a:solidFill>
                  <a:schemeClr val="accent6">
                    <a:lumMod val="75000"/>
                  </a:schemeClr>
                </a:solidFill>
                <a:latin typeface="Calibri" panose="020F0502020204030204" pitchFamily="34" charset="0"/>
                <a:cs typeface="Calibri" panose="020F0502020204030204" pitchFamily="34" charset="0"/>
              </a:rPr>
              <a:t>Since little children spend the majority of their wakeful hours in preschool or elementary school, teachers play a huge role in finding and flagging students who may be:</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Pulling the book towards their face </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Going too close to the computer screen</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Rubbing their eyes thinking the blurriness will go away</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Unable to perceive depth (due to the blurriness) and falling in the playground</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Needing to squint to see better (squinting temporarily decreases the distance between the cornea and retina)</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Bumping their heads on walls and doors</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Nervous to read the whiteboard</a:t>
            </a:r>
          </a:p>
          <a:p>
            <a:pPr marL="342900" indent="-342900">
              <a:buClr>
                <a:schemeClr val="accent6">
                  <a:lumMod val="75000"/>
                </a:schemeClr>
              </a:buClr>
              <a:buFont typeface="Wingdings" panose="05000000000000000000" pitchFamily="2" charset="2"/>
              <a:buChar char="q"/>
            </a:pPr>
            <a:r>
              <a:rPr lang="en-US" dirty="0">
                <a:solidFill>
                  <a:schemeClr val="accent6">
                    <a:lumMod val="75000"/>
                  </a:schemeClr>
                </a:solidFill>
                <a:latin typeface="Calibri" panose="020F0502020204030204" pitchFamily="34" charset="0"/>
                <a:cs typeface="Calibri" panose="020F0502020204030204" pitchFamily="34" charset="0"/>
              </a:rPr>
              <a:t>When you see something, say something! </a:t>
            </a:r>
            <a:r>
              <a:rPr lang="en-US" dirty="0">
                <a:latin typeface="Calibri" panose="020F0502020204030204" pitchFamily="34" charset="0"/>
                <a:cs typeface="Calibri" panose="020F0502020204030204" pitchFamily="34" charset="0"/>
              </a:rPr>
              <a:t>Immediately call or email the parent of such a child and ask for a fresh vision test to be performed</a:t>
            </a:r>
          </a:p>
          <a:p>
            <a:pPr marL="800100" lvl="1"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Do not ask the child to bring this to the attention of their parents– the teacher should do so directly</a:t>
            </a:r>
          </a:p>
          <a:p>
            <a:pPr marL="342900"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If you don’t hear back from the parents, keep contacting them</a:t>
            </a:r>
          </a:p>
          <a:p>
            <a:pPr marL="342900"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Bring this situation to the attention of the Principal/Head of School</a:t>
            </a:r>
          </a:p>
          <a:p>
            <a:pPr marL="342900" indent="-342900">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If the family has financial difficulties with medical care, please contact </a:t>
            </a:r>
            <a:r>
              <a:rPr lang="en-US" dirty="0">
                <a:latin typeface="Calibri" panose="020F0502020204030204" pitchFamily="34" charset="0"/>
                <a:cs typeface="Calibri" panose="020F0502020204030204" pitchFamily="34" charset="0"/>
                <a:hlinkClick r:id="rId3"/>
              </a:rPr>
              <a:t>MyEyesMyLife1@gmail.com</a:t>
            </a:r>
            <a:r>
              <a:rPr lang="en-US" dirty="0">
                <a:latin typeface="Calibri" panose="020F0502020204030204" pitchFamily="34" charset="0"/>
                <a:cs typeface="Calibri" panose="020F0502020204030204" pitchFamily="34" charset="0"/>
              </a:rPr>
              <a:t> for referral to optometrists who have agreed to treat children </a:t>
            </a:r>
            <a:r>
              <a:rPr lang="en-US" i="1" dirty="0">
                <a:latin typeface="Calibri" panose="020F0502020204030204" pitchFamily="34" charset="0"/>
                <a:cs typeface="Calibri" panose="020F0502020204030204" pitchFamily="34" charset="0"/>
              </a:rPr>
              <a:t>pro bono</a:t>
            </a:r>
          </a:p>
          <a:p>
            <a:pPr marL="800100" lvl="1" indent="-342900">
              <a:buClr>
                <a:schemeClr val="accent6">
                  <a:lumMod val="75000"/>
                </a:schemeClr>
              </a:buClr>
              <a:buFont typeface="Wingdings" panose="05000000000000000000" pitchFamily="2" charset="2"/>
              <a:buChar char="q"/>
            </a:pPr>
            <a:endParaRPr lang="en-US"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574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3" name="TextBox 2">
            <a:extLst>
              <a:ext uri="{FF2B5EF4-FFF2-40B4-BE49-F238E27FC236}">
                <a16:creationId xmlns:a16="http://schemas.microsoft.com/office/drawing/2014/main" id="{0CC903C2-7F99-AE9E-FF25-424A0C203A6D}"/>
              </a:ext>
            </a:extLst>
          </p:cNvPr>
          <p:cNvSpPr txBox="1"/>
          <p:nvPr/>
        </p:nvSpPr>
        <p:spPr>
          <a:xfrm>
            <a:off x="0" y="333137"/>
            <a:ext cx="10139122" cy="1077218"/>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Call To Action For All Pre- and Elementary School Teachers:</a:t>
            </a:r>
          </a:p>
          <a:p>
            <a:r>
              <a:rPr lang="en-US" sz="3200" b="1" dirty="0">
                <a:latin typeface="Calibri" panose="020F0502020204030204" pitchFamily="34" charset="0"/>
                <a:cs typeface="Calibri" panose="020F0502020204030204" pitchFamily="34" charset="0"/>
              </a:rPr>
              <a:t>Step 2: Promoting “Eye-healthy” Activities in School</a:t>
            </a:r>
          </a:p>
        </p:txBody>
      </p:sp>
      <p:sp>
        <p:nvSpPr>
          <p:cNvPr id="4" name="TextBox 3">
            <a:extLst>
              <a:ext uri="{FF2B5EF4-FFF2-40B4-BE49-F238E27FC236}">
                <a16:creationId xmlns:a16="http://schemas.microsoft.com/office/drawing/2014/main" id="{26F83082-B98E-49F3-F659-E79B37E33B52}"/>
              </a:ext>
            </a:extLst>
          </p:cNvPr>
          <p:cNvSpPr txBox="1"/>
          <p:nvPr/>
        </p:nvSpPr>
        <p:spPr>
          <a:xfrm>
            <a:off x="403148" y="1410355"/>
            <a:ext cx="11385700" cy="6555641"/>
          </a:xfrm>
          <a:prstGeom prst="rect">
            <a:avLst/>
          </a:prstGeom>
          <a:noFill/>
        </p:spPr>
        <p:txBody>
          <a:bodyPr wrap="square" rtlCol="0">
            <a:spAutoFit/>
          </a:bodyPr>
          <a:lstStyle/>
          <a:p>
            <a:pPr lvl="1">
              <a:buClr>
                <a:schemeClr val="accent6">
                  <a:lumMod val="75000"/>
                </a:schemeClr>
              </a:buClr>
            </a:pPr>
            <a:endParaRPr lang="en-US" sz="2000"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Insist on playground time and outdoor-learning; try to get children 2 hours of sunlight per day</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At a very early grade, as early as kindergarten, instill good reading and computer use posture in little children</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With repeated verbal and tactile reminders, insist that they maintain a “one arm distance” from their reading material</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Whenever possible, assign reading from a physical book rather than an e-book</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When assigning small homework in elementary school, try to print out physical worksheets that students can fill by pencil, rather than digital worksheets</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Ensure that the “Screen Distance” settings are enabled in all electronic devices that children use</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You may choose to print an eye-chart (also known as Snellen chart) from the internet and keep it in your classroom</a:t>
            </a: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Teach your students a lifelong habit called “20-20-20” when they are doing big reading and writing assignments</a:t>
            </a:r>
          </a:p>
          <a:p>
            <a:pPr marL="800100" lvl="1"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For every 20 min of work, take 20 seconds to look away, at any object that is at least 20 feet away. This way the eye muscles can relax periodically</a:t>
            </a:r>
          </a:p>
          <a:p>
            <a:pPr marL="342900" indent="-342900">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494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5BAE2-2C8E-701D-2BD7-49C823B39056}"/>
            </a:ext>
          </a:extLst>
        </p:cNvPr>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8657CC5F-FE2F-72A5-9E82-D663D3C1F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0E0B7196-5BD2-2941-CD17-C2D997A83041}"/>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7CD4C481-BC00-A241-938B-E562C38C1F6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53E327B2-5C13-BBB1-FEB3-043C54C140D8}"/>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9" name="TextBox 8">
            <a:extLst>
              <a:ext uri="{FF2B5EF4-FFF2-40B4-BE49-F238E27FC236}">
                <a16:creationId xmlns:a16="http://schemas.microsoft.com/office/drawing/2014/main" id="{2BAFF62D-E0BD-0EF9-3F45-989203E190B6}"/>
              </a:ext>
            </a:extLst>
          </p:cNvPr>
          <p:cNvSpPr txBox="1"/>
          <p:nvPr/>
        </p:nvSpPr>
        <p:spPr>
          <a:xfrm>
            <a:off x="331491" y="1067764"/>
            <a:ext cx="11087821" cy="1200329"/>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Don’t forget to use the </a:t>
            </a:r>
            <a:r>
              <a:rPr lang="en-US" sz="2400" b="1" dirty="0">
                <a:solidFill>
                  <a:schemeClr val="accent6">
                    <a:lumMod val="75000"/>
                  </a:schemeClr>
                </a:solidFill>
                <a:latin typeface="Calibri" panose="020F0502020204030204" pitchFamily="34" charset="0"/>
                <a:cs typeface="Calibri" panose="020F0502020204030204" pitchFamily="34" charset="0"/>
              </a:rPr>
              <a:t>My Eyes My Life </a:t>
            </a:r>
            <a:r>
              <a:rPr lang="en-US" sz="2400" dirty="0">
                <a:latin typeface="Calibri" panose="020F0502020204030204" pitchFamily="34" charset="0"/>
                <a:cs typeface="Calibri" panose="020F0502020204030204" pitchFamily="34" charset="0"/>
              </a:rPr>
              <a:t>flyer to find the URL and QR code to go to our website which has a lot of learning resource tools for childhood myopia in the tab entitled  “See” the Data </a:t>
            </a:r>
          </a:p>
        </p:txBody>
      </p:sp>
      <p:pic>
        <p:nvPicPr>
          <p:cNvPr id="3" name="Picture 2" descr="A qr code with dots and circles&#10;&#10;Description automatically generated">
            <a:extLst>
              <a:ext uri="{FF2B5EF4-FFF2-40B4-BE49-F238E27FC236}">
                <a16:creationId xmlns:a16="http://schemas.microsoft.com/office/drawing/2014/main" id="{7AD06AD9-8A0F-3A21-7482-6842DD8B4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574" y="2485939"/>
            <a:ext cx="2939656" cy="2939656"/>
          </a:xfrm>
          <a:prstGeom prst="rect">
            <a:avLst/>
          </a:prstGeom>
        </p:spPr>
      </p:pic>
    </p:spTree>
    <p:extLst>
      <p:ext uri="{BB962C8B-B14F-4D97-AF65-F5344CB8AC3E}">
        <p14:creationId xmlns:p14="http://schemas.microsoft.com/office/powerpoint/2010/main" val="563638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177800" y="355600"/>
            <a:ext cx="7299371"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Have You Seen This Student In Your Class?</a:t>
            </a:r>
          </a:p>
        </p:txBody>
      </p:sp>
      <p:pic>
        <p:nvPicPr>
          <p:cNvPr id="4" name="Picture 3">
            <a:extLst>
              <a:ext uri="{FF2B5EF4-FFF2-40B4-BE49-F238E27FC236}">
                <a16:creationId xmlns:a16="http://schemas.microsoft.com/office/drawing/2014/main" id="{F00BB97E-3870-2641-B34C-DAF2EA44876C}"/>
              </a:ext>
            </a:extLst>
          </p:cNvPr>
          <p:cNvPicPr>
            <a:picLocks noChangeAspect="1"/>
          </p:cNvPicPr>
          <p:nvPr/>
        </p:nvPicPr>
        <p:blipFill>
          <a:blip r:embed="rId3"/>
          <a:stretch>
            <a:fillRect/>
          </a:stretch>
        </p:blipFill>
        <p:spPr>
          <a:xfrm>
            <a:off x="6127847" y="1933072"/>
            <a:ext cx="2852787" cy="2852787"/>
          </a:xfrm>
          <a:prstGeom prst="rect">
            <a:avLst/>
          </a:prstGeom>
          <a:ln w="19050">
            <a:solidFill>
              <a:schemeClr val="tx1"/>
            </a:solidFill>
          </a:ln>
        </p:spPr>
      </p:pic>
      <p:pic>
        <p:nvPicPr>
          <p:cNvPr id="11" name="Picture 10">
            <a:extLst>
              <a:ext uri="{FF2B5EF4-FFF2-40B4-BE49-F238E27FC236}">
                <a16:creationId xmlns:a16="http://schemas.microsoft.com/office/drawing/2014/main" id="{A678FCBD-38C1-8247-EAD2-85FDC6BE51E3}"/>
              </a:ext>
            </a:extLst>
          </p:cNvPr>
          <p:cNvPicPr>
            <a:picLocks noChangeAspect="1"/>
          </p:cNvPicPr>
          <p:nvPr/>
        </p:nvPicPr>
        <p:blipFill>
          <a:blip r:embed="rId4"/>
          <a:stretch>
            <a:fillRect/>
          </a:stretch>
        </p:blipFill>
        <p:spPr>
          <a:xfrm>
            <a:off x="3094281" y="1931031"/>
            <a:ext cx="2852786" cy="2852786"/>
          </a:xfrm>
          <a:prstGeom prst="rect">
            <a:avLst/>
          </a:prstGeom>
          <a:ln w="19050">
            <a:solidFill>
              <a:schemeClr val="tx1"/>
            </a:solidFill>
          </a:ln>
        </p:spPr>
      </p:pic>
      <p:pic>
        <p:nvPicPr>
          <p:cNvPr id="14" name="Picture 13">
            <a:extLst>
              <a:ext uri="{FF2B5EF4-FFF2-40B4-BE49-F238E27FC236}">
                <a16:creationId xmlns:a16="http://schemas.microsoft.com/office/drawing/2014/main" id="{EC5B66E1-E593-370D-DAA2-88E46779D05B}"/>
              </a:ext>
            </a:extLst>
          </p:cNvPr>
          <p:cNvPicPr>
            <a:picLocks noChangeAspect="1"/>
          </p:cNvPicPr>
          <p:nvPr/>
        </p:nvPicPr>
        <p:blipFill>
          <a:blip r:embed="rId5"/>
          <a:stretch>
            <a:fillRect/>
          </a:stretch>
        </p:blipFill>
        <p:spPr>
          <a:xfrm>
            <a:off x="123798" y="1935211"/>
            <a:ext cx="2773259" cy="2848606"/>
          </a:xfrm>
          <a:prstGeom prst="rect">
            <a:avLst/>
          </a:prstGeom>
          <a:ln w="28575">
            <a:solidFill>
              <a:schemeClr val="tx1"/>
            </a:solidFill>
          </a:ln>
        </p:spPr>
      </p:pic>
      <p:sp>
        <p:nvSpPr>
          <p:cNvPr id="15" name="TextBox 14">
            <a:extLst>
              <a:ext uri="{FF2B5EF4-FFF2-40B4-BE49-F238E27FC236}">
                <a16:creationId xmlns:a16="http://schemas.microsoft.com/office/drawing/2014/main" id="{B15C8566-1427-0FCF-1339-B360EAF35313}"/>
              </a:ext>
            </a:extLst>
          </p:cNvPr>
          <p:cNvSpPr txBox="1"/>
          <p:nvPr/>
        </p:nvSpPr>
        <p:spPr>
          <a:xfrm>
            <a:off x="47528" y="4836659"/>
            <a:ext cx="2925801" cy="646331"/>
          </a:xfrm>
          <a:prstGeom prst="rect">
            <a:avLst/>
          </a:prstGeom>
          <a:noFill/>
        </p:spPr>
        <p:txBody>
          <a:bodyPr wrap="none" rtlCol="0">
            <a:spAutoFit/>
          </a:bodyPr>
          <a:lstStyle/>
          <a:p>
            <a:r>
              <a:rPr lang="en-US" dirty="0">
                <a:solidFill>
                  <a:schemeClr val="accent6">
                    <a:lumMod val="75000"/>
                  </a:schemeClr>
                </a:solidFill>
                <a:latin typeface="Calibri" panose="020F0502020204030204" pitchFamily="34" charset="0"/>
                <a:cs typeface="Calibri" panose="020F0502020204030204" pitchFamily="34" charset="0"/>
              </a:rPr>
              <a:t>The one who brings the book</a:t>
            </a:r>
          </a:p>
          <a:p>
            <a:r>
              <a:rPr lang="en-US" dirty="0">
                <a:solidFill>
                  <a:schemeClr val="accent6">
                    <a:lumMod val="75000"/>
                  </a:schemeClr>
                </a:solidFill>
                <a:latin typeface="Calibri" panose="020F0502020204030204" pitchFamily="34" charset="0"/>
                <a:cs typeface="Calibri" panose="020F0502020204030204" pitchFamily="34" charset="0"/>
              </a:rPr>
              <a:t>up right to their face to read</a:t>
            </a:r>
          </a:p>
        </p:txBody>
      </p:sp>
      <p:sp>
        <p:nvSpPr>
          <p:cNvPr id="16" name="TextBox 15">
            <a:extLst>
              <a:ext uri="{FF2B5EF4-FFF2-40B4-BE49-F238E27FC236}">
                <a16:creationId xmlns:a16="http://schemas.microsoft.com/office/drawing/2014/main" id="{4A6FB043-2800-8D09-CC69-F998500CCEC8}"/>
              </a:ext>
            </a:extLst>
          </p:cNvPr>
          <p:cNvSpPr txBox="1"/>
          <p:nvPr/>
        </p:nvSpPr>
        <p:spPr>
          <a:xfrm>
            <a:off x="2754440" y="4826360"/>
            <a:ext cx="3373407" cy="646331"/>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 keeps bumping her/his head against surfaces </a:t>
            </a:r>
          </a:p>
        </p:txBody>
      </p:sp>
      <p:sp>
        <p:nvSpPr>
          <p:cNvPr id="17" name="TextBox 16">
            <a:extLst>
              <a:ext uri="{FF2B5EF4-FFF2-40B4-BE49-F238E27FC236}">
                <a16:creationId xmlns:a16="http://schemas.microsoft.com/office/drawing/2014/main" id="{82B721A7-909B-DA8B-A4D7-3E3EF76B5862}"/>
              </a:ext>
            </a:extLst>
          </p:cNvPr>
          <p:cNvSpPr txBox="1"/>
          <p:nvPr/>
        </p:nvSpPr>
        <p:spPr>
          <a:xfrm>
            <a:off x="6095998" y="4860833"/>
            <a:ext cx="2852787" cy="1200329"/>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 freaks out when he/she has to answer about something written on the board</a:t>
            </a:r>
          </a:p>
        </p:txBody>
      </p:sp>
      <p:pic>
        <p:nvPicPr>
          <p:cNvPr id="9" name="Picture 8">
            <a:extLst>
              <a:ext uri="{FF2B5EF4-FFF2-40B4-BE49-F238E27FC236}">
                <a16:creationId xmlns:a16="http://schemas.microsoft.com/office/drawing/2014/main" id="{9228D738-3C28-6129-3D6F-99591BE73B4D}"/>
              </a:ext>
            </a:extLst>
          </p:cNvPr>
          <p:cNvPicPr>
            <a:picLocks noChangeAspect="1"/>
          </p:cNvPicPr>
          <p:nvPr/>
        </p:nvPicPr>
        <p:blipFill>
          <a:blip r:embed="rId6"/>
          <a:stretch>
            <a:fillRect/>
          </a:stretch>
        </p:blipFill>
        <p:spPr>
          <a:xfrm>
            <a:off x="9161414" y="1931031"/>
            <a:ext cx="2852786" cy="2852786"/>
          </a:xfrm>
          <a:prstGeom prst="rect">
            <a:avLst/>
          </a:prstGeom>
          <a:ln w="28575">
            <a:solidFill>
              <a:schemeClr val="tx1"/>
            </a:solidFill>
          </a:ln>
        </p:spPr>
      </p:pic>
      <p:sp>
        <p:nvSpPr>
          <p:cNvPr id="3" name="TextBox 2">
            <a:extLst>
              <a:ext uri="{FF2B5EF4-FFF2-40B4-BE49-F238E27FC236}">
                <a16:creationId xmlns:a16="http://schemas.microsoft.com/office/drawing/2014/main" id="{B15C8566-1427-0FCF-1339-B360EAF35313}"/>
              </a:ext>
            </a:extLst>
          </p:cNvPr>
          <p:cNvSpPr txBox="1"/>
          <p:nvPr/>
        </p:nvSpPr>
        <p:spPr>
          <a:xfrm>
            <a:off x="9041761" y="4873102"/>
            <a:ext cx="3092091" cy="646331"/>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rubs their eyes incessantly while reading</a:t>
            </a:r>
          </a:p>
        </p:txBody>
      </p:sp>
    </p:spTree>
    <p:extLst>
      <p:ext uri="{BB962C8B-B14F-4D97-AF65-F5344CB8AC3E}">
        <p14:creationId xmlns:p14="http://schemas.microsoft.com/office/powerpoint/2010/main" val="2746029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177800" y="355600"/>
            <a:ext cx="4606197"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What About this Student?</a:t>
            </a:r>
          </a:p>
        </p:txBody>
      </p:sp>
      <p:sp>
        <p:nvSpPr>
          <p:cNvPr id="16" name="TextBox 15">
            <a:extLst>
              <a:ext uri="{FF2B5EF4-FFF2-40B4-BE49-F238E27FC236}">
                <a16:creationId xmlns:a16="http://schemas.microsoft.com/office/drawing/2014/main" id="{4A6FB043-2800-8D09-CC69-F998500CCEC8}"/>
              </a:ext>
            </a:extLst>
          </p:cNvPr>
          <p:cNvSpPr txBox="1"/>
          <p:nvPr/>
        </p:nvSpPr>
        <p:spPr>
          <a:xfrm>
            <a:off x="42497" y="4827399"/>
            <a:ext cx="2438401" cy="1200329"/>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 keeps having to close one eye/squint to read the board</a:t>
            </a:r>
          </a:p>
        </p:txBody>
      </p:sp>
      <p:sp>
        <p:nvSpPr>
          <p:cNvPr id="17" name="TextBox 16">
            <a:extLst>
              <a:ext uri="{FF2B5EF4-FFF2-40B4-BE49-F238E27FC236}">
                <a16:creationId xmlns:a16="http://schemas.microsoft.com/office/drawing/2014/main" id="{82B721A7-909B-DA8B-A4D7-3E3EF76B5862}"/>
              </a:ext>
            </a:extLst>
          </p:cNvPr>
          <p:cNvSpPr txBox="1"/>
          <p:nvPr/>
        </p:nvSpPr>
        <p:spPr>
          <a:xfrm>
            <a:off x="3148735" y="4805094"/>
            <a:ext cx="2438401" cy="923330"/>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whose grades seem to be dropping for no explainable reason</a:t>
            </a:r>
          </a:p>
        </p:txBody>
      </p:sp>
      <p:pic>
        <p:nvPicPr>
          <p:cNvPr id="12" name="Picture 11">
            <a:extLst>
              <a:ext uri="{FF2B5EF4-FFF2-40B4-BE49-F238E27FC236}">
                <a16:creationId xmlns:a16="http://schemas.microsoft.com/office/drawing/2014/main" id="{CB32E362-1451-3DAF-16B9-7089315C4777}"/>
              </a:ext>
            </a:extLst>
          </p:cNvPr>
          <p:cNvPicPr>
            <a:picLocks noChangeAspect="1"/>
          </p:cNvPicPr>
          <p:nvPr/>
        </p:nvPicPr>
        <p:blipFill>
          <a:blip r:embed="rId3"/>
          <a:stretch>
            <a:fillRect/>
          </a:stretch>
        </p:blipFill>
        <p:spPr>
          <a:xfrm>
            <a:off x="68089" y="1950166"/>
            <a:ext cx="2738478" cy="2738478"/>
          </a:xfrm>
          <a:prstGeom prst="rect">
            <a:avLst/>
          </a:prstGeom>
          <a:ln w="28575">
            <a:solidFill>
              <a:schemeClr val="tx1"/>
            </a:solidFill>
          </a:ln>
        </p:spPr>
      </p:pic>
      <p:pic>
        <p:nvPicPr>
          <p:cNvPr id="18" name="Picture 17">
            <a:extLst>
              <a:ext uri="{FF2B5EF4-FFF2-40B4-BE49-F238E27FC236}">
                <a16:creationId xmlns:a16="http://schemas.microsoft.com/office/drawing/2014/main" id="{C1330CA1-055B-6DC1-EF14-0CBFBC210F1D}"/>
              </a:ext>
            </a:extLst>
          </p:cNvPr>
          <p:cNvPicPr>
            <a:picLocks noChangeAspect="1"/>
          </p:cNvPicPr>
          <p:nvPr/>
        </p:nvPicPr>
        <p:blipFill>
          <a:blip r:embed="rId4"/>
          <a:stretch>
            <a:fillRect/>
          </a:stretch>
        </p:blipFill>
        <p:spPr>
          <a:xfrm>
            <a:off x="2998697" y="1950166"/>
            <a:ext cx="2738478" cy="2768467"/>
          </a:xfrm>
          <a:prstGeom prst="rect">
            <a:avLst/>
          </a:prstGeom>
          <a:ln w="28575">
            <a:solidFill>
              <a:schemeClr val="tx1"/>
            </a:solidFill>
          </a:ln>
        </p:spPr>
      </p:pic>
      <p:sp>
        <p:nvSpPr>
          <p:cNvPr id="3" name="TextBox 2">
            <a:extLst>
              <a:ext uri="{FF2B5EF4-FFF2-40B4-BE49-F238E27FC236}">
                <a16:creationId xmlns:a16="http://schemas.microsoft.com/office/drawing/2014/main" id="{B15C8566-1427-0FCF-1339-B360EAF35313}"/>
              </a:ext>
            </a:extLst>
          </p:cNvPr>
          <p:cNvSpPr txBox="1"/>
          <p:nvPr/>
        </p:nvSpPr>
        <p:spPr>
          <a:xfrm>
            <a:off x="5929306" y="4827399"/>
            <a:ext cx="2605094" cy="1200329"/>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 keeps tripping and falling during PE despite there being no obstacles</a:t>
            </a:r>
          </a:p>
        </p:txBody>
      </p:sp>
      <p:pic>
        <p:nvPicPr>
          <p:cNvPr id="4" name="Picture 3">
            <a:extLst>
              <a:ext uri="{FF2B5EF4-FFF2-40B4-BE49-F238E27FC236}">
                <a16:creationId xmlns:a16="http://schemas.microsoft.com/office/drawing/2014/main" id="{475E85DC-16C8-D82C-06F7-F9F7F53F446D}"/>
              </a:ext>
            </a:extLst>
          </p:cNvPr>
          <p:cNvPicPr>
            <a:picLocks noChangeAspect="1"/>
          </p:cNvPicPr>
          <p:nvPr/>
        </p:nvPicPr>
        <p:blipFill>
          <a:blip r:embed="rId5"/>
          <a:stretch>
            <a:fillRect/>
          </a:stretch>
        </p:blipFill>
        <p:spPr>
          <a:xfrm>
            <a:off x="5929306" y="1950166"/>
            <a:ext cx="2806567" cy="2806567"/>
          </a:xfrm>
          <a:prstGeom prst="rect">
            <a:avLst/>
          </a:prstGeom>
          <a:ln w="28575">
            <a:solidFill>
              <a:schemeClr val="tx1"/>
            </a:solidFill>
          </a:ln>
        </p:spPr>
      </p:pic>
      <p:pic>
        <p:nvPicPr>
          <p:cNvPr id="10" name="Picture 9">
            <a:extLst>
              <a:ext uri="{FF2B5EF4-FFF2-40B4-BE49-F238E27FC236}">
                <a16:creationId xmlns:a16="http://schemas.microsoft.com/office/drawing/2014/main" id="{F3E6C01D-29CC-4161-11AF-E48F2C7C2DFB}"/>
              </a:ext>
            </a:extLst>
          </p:cNvPr>
          <p:cNvPicPr>
            <a:picLocks noChangeAspect="1"/>
          </p:cNvPicPr>
          <p:nvPr/>
        </p:nvPicPr>
        <p:blipFill>
          <a:blip r:embed="rId6"/>
          <a:stretch>
            <a:fillRect/>
          </a:stretch>
        </p:blipFill>
        <p:spPr>
          <a:xfrm>
            <a:off x="9080333" y="1950166"/>
            <a:ext cx="2806567" cy="2806567"/>
          </a:xfrm>
          <a:prstGeom prst="rect">
            <a:avLst/>
          </a:prstGeom>
          <a:ln w="28575">
            <a:solidFill>
              <a:schemeClr val="tx1"/>
            </a:solidFill>
          </a:ln>
        </p:spPr>
      </p:pic>
      <p:sp>
        <p:nvSpPr>
          <p:cNvPr id="11" name="TextBox 10">
            <a:extLst>
              <a:ext uri="{FF2B5EF4-FFF2-40B4-BE49-F238E27FC236}">
                <a16:creationId xmlns:a16="http://schemas.microsoft.com/office/drawing/2014/main" id="{B68A7107-F2AD-36B8-F147-2151F01340D2}"/>
              </a:ext>
            </a:extLst>
          </p:cNvPr>
          <p:cNvSpPr txBox="1"/>
          <p:nvPr/>
        </p:nvSpPr>
        <p:spPr>
          <a:xfrm>
            <a:off x="9032477" y="4890406"/>
            <a:ext cx="2806567" cy="923330"/>
          </a:xfrm>
          <a:prstGeom prst="rect">
            <a:avLst/>
          </a:prstGeom>
          <a:noFill/>
        </p:spPr>
        <p:txBody>
          <a:bodyPr wrap="square" rtlCol="0">
            <a:spAutoFit/>
          </a:bodyPr>
          <a:lstStyle/>
          <a:p>
            <a:pPr algn="ctr"/>
            <a:r>
              <a:rPr lang="en-US" dirty="0">
                <a:solidFill>
                  <a:schemeClr val="accent6">
                    <a:lumMod val="75000"/>
                  </a:schemeClr>
                </a:solidFill>
                <a:latin typeface="Calibri" panose="020F0502020204030204" pitchFamily="34" charset="0"/>
                <a:cs typeface="Calibri" panose="020F0502020204030204" pitchFamily="34" charset="0"/>
              </a:rPr>
              <a:t>The one who literally puts their face into the computer screen while reading</a:t>
            </a:r>
          </a:p>
        </p:txBody>
      </p:sp>
    </p:spTree>
    <p:extLst>
      <p:ext uri="{BB962C8B-B14F-4D97-AF65-F5344CB8AC3E}">
        <p14:creationId xmlns:p14="http://schemas.microsoft.com/office/powerpoint/2010/main" val="13893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177800" y="355600"/>
            <a:ext cx="7813486"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Idiosyncrasies of Toddlers or Something Else?</a:t>
            </a:r>
          </a:p>
        </p:txBody>
      </p:sp>
      <p:sp>
        <p:nvSpPr>
          <p:cNvPr id="10" name="TextBox 9">
            <a:extLst>
              <a:ext uri="{FF2B5EF4-FFF2-40B4-BE49-F238E27FC236}">
                <a16:creationId xmlns:a16="http://schemas.microsoft.com/office/drawing/2014/main" id="{D63CEBA4-ED22-FC7E-27D0-3A127AC72113}"/>
              </a:ext>
            </a:extLst>
          </p:cNvPr>
          <p:cNvSpPr txBox="1"/>
          <p:nvPr/>
        </p:nvSpPr>
        <p:spPr>
          <a:xfrm>
            <a:off x="305100" y="1177865"/>
            <a:ext cx="10795000" cy="5447645"/>
          </a:xfrm>
          <a:prstGeom prst="rect">
            <a:avLst/>
          </a:prstGeom>
          <a:noFill/>
        </p:spPr>
        <p:txBody>
          <a:bodyPr wrap="square" rtlCol="0">
            <a:spAutoFit/>
          </a:bodyPr>
          <a:lstStyle/>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As a teacher you may think of these strange behaviors as silliness and idiosyncrasies of small children</a:t>
            </a:r>
          </a:p>
          <a:p>
            <a:pPr marL="800100" lvl="1"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but what if it is a symptom of a disorder? </a:t>
            </a:r>
          </a:p>
          <a:p>
            <a:pPr marL="342900" indent="-342900">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Today I want to talk to you about what can be one common but debilitating disorder that can lead to all of these symptoms: </a:t>
            </a:r>
            <a:r>
              <a:rPr lang="en-US" sz="2800" b="1" dirty="0">
                <a:solidFill>
                  <a:schemeClr val="accent6">
                    <a:lumMod val="75000"/>
                  </a:schemeClr>
                </a:solidFill>
                <a:latin typeface="Calibri" panose="020F0502020204030204" pitchFamily="34" charset="0"/>
                <a:cs typeface="Calibri" panose="020F0502020204030204" pitchFamily="34" charset="0"/>
              </a:rPr>
              <a:t>Myopia or Nearsightedness.</a:t>
            </a: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Simply put, myopia is a disorder of the lens of our eyes that makes it difficult for us to see afar. We continue to see objects close to us just as well as we always did, but distant things seem out of focus or blurry (or in the worst case, not there at all)—such a person is “nearsighted”</a:t>
            </a:r>
          </a:p>
          <a:p>
            <a:pPr marL="342900" indent="-342900">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The simple way to compensate for this blurriness of distant objects is by bringing a book closer to the eyes or getting our head closer to the computer screen.</a:t>
            </a: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sz="20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29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148946" y="228804"/>
            <a:ext cx="11714682"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To Understand Myopia One First Needs to Know How our Eyes Work</a:t>
            </a:r>
          </a:p>
        </p:txBody>
      </p:sp>
      <p:sp>
        <p:nvSpPr>
          <p:cNvPr id="10" name="TextBox 9">
            <a:extLst>
              <a:ext uri="{FF2B5EF4-FFF2-40B4-BE49-F238E27FC236}">
                <a16:creationId xmlns:a16="http://schemas.microsoft.com/office/drawing/2014/main" id="{D63CEBA4-ED22-FC7E-27D0-3A127AC72113}"/>
              </a:ext>
            </a:extLst>
          </p:cNvPr>
          <p:cNvSpPr txBox="1"/>
          <p:nvPr/>
        </p:nvSpPr>
        <p:spPr>
          <a:xfrm>
            <a:off x="6006287" y="1372235"/>
            <a:ext cx="5945046" cy="2308324"/>
          </a:xfrm>
          <a:prstGeom prst="rect">
            <a:avLst/>
          </a:prstGeom>
          <a:noFill/>
        </p:spPr>
        <p:txBody>
          <a:bodyPr wrap="square" rtlCol="0">
            <a:spAutoFit/>
          </a:bodyPr>
          <a:lstStyle/>
          <a:p>
            <a:pPr marL="342900" indent="-342900">
              <a:buClr>
                <a:schemeClr val="accent6">
                  <a:lumMod val="75000"/>
                </a:schemeClr>
              </a:buClr>
              <a:buFont typeface="Wingdings" panose="05000000000000000000" pitchFamily="2" charset="2"/>
              <a:buChar char="q"/>
            </a:pPr>
            <a:r>
              <a:rPr lang="en-US" b="1" dirty="0">
                <a:solidFill>
                  <a:schemeClr val="accent6">
                    <a:lumMod val="75000"/>
                  </a:schemeClr>
                </a:solidFill>
                <a:latin typeface="Calibri" panose="020F0502020204030204" pitchFamily="34" charset="0"/>
                <a:cs typeface="Calibri" panose="020F0502020204030204" pitchFamily="34" charset="0"/>
              </a:rPr>
              <a:t>Biology of the normal eye: </a:t>
            </a:r>
            <a:r>
              <a:rPr lang="en-US" dirty="0">
                <a:latin typeface="Calibri" panose="020F0502020204030204" pitchFamily="34" charset="0"/>
                <a:cs typeface="Calibri" panose="020F0502020204030204" pitchFamily="34" charset="0"/>
              </a:rPr>
              <a:t>The cornea of a normal eye is shaped in such a way that the light emitted from an object (near or far) can be taken by the eye lens and made to converge at the retina and form a sharp image right on the retinal tissue.</a:t>
            </a: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a:buClr>
                <a:schemeClr val="accent6">
                  <a:lumMod val="75000"/>
                </a:schemeClr>
              </a:buClr>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p:txBody>
      </p:sp>
      <p:pic>
        <p:nvPicPr>
          <p:cNvPr id="3" name="Picture 2" descr="A collage of images of a family and two people&#10;&#10;Description automatically generated">
            <a:extLst>
              <a:ext uri="{FF2B5EF4-FFF2-40B4-BE49-F238E27FC236}">
                <a16:creationId xmlns:a16="http://schemas.microsoft.com/office/drawing/2014/main" id="{E9B981A1-DE30-9257-919F-B0AB55263D60}"/>
              </a:ext>
            </a:extLst>
          </p:cNvPr>
          <p:cNvPicPr>
            <a:picLocks noChangeAspect="1"/>
          </p:cNvPicPr>
          <p:nvPr/>
        </p:nvPicPr>
        <p:blipFill>
          <a:blip r:embed="rId3">
            <a:extLst>
              <a:ext uri="{28A0092B-C50C-407E-A947-70E740481C1C}">
                <a14:useLocalDpi xmlns:a14="http://schemas.microsoft.com/office/drawing/2010/main" val="0"/>
              </a:ext>
            </a:extLst>
          </a:blip>
          <a:srcRect l="2407" r="4445" b="50456"/>
          <a:stretch/>
        </p:blipFill>
        <p:spPr>
          <a:xfrm>
            <a:off x="547086" y="985264"/>
            <a:ext cx="4993060" cy="2550671"/>
          </a:xfrm>
          <a:prstGeom prst="rect">
            <a:avLst/>
          </a:prstGeom>
        </p:spPr>
      </p:pic>
      <p:pic>
        <p:nvPicPr>
          <p:cNvPr id="9" name="Picture 8" descr="A collage of images of a family and two people&#10;&#10;Description automatically generated">
            <a:extLst>
              <a:ext uri="{FF2B5EF4-FFF2-40B4-BE49-F238E27FC236}">
                <a16:creationId xmlns:a16="http://schemas.microsoft.com/office/drawing/2014/main" id="{B994ED6E-F925-90F0-F988-66CEA84B0653}"/>
              </a:ext>
            </a:extLst>
          </p:cNvPr>
          <p:cNvPicPr>
            <a:picLocks noChangeAspect="1"/>
          </p:cNvPicPr>
          <p:nvPr/>
        </p:nvPicPr>
        <p:blipFill>
          <a:blip r:embed="rId3">
            <a:extLst>
              <a:ext uri="{28A0092B-C50C-407E-A947-70E740481C1C}">
                <a14:useLocalDpi xmlns:a14="http://schemas.microsoft.com/office/drawing/2010/main" val="0"/>
              </a:ext>
            </a:extLst>
          </a:blip>
          <a:srcRect l="4049" t="52439" r="2068"/>
          <a:stretch/>
        </p:blipFill>
        <p:spPr>
          <a:xfrm>
            <a:off x="6746757" y="3825709"/>
            <a:ext cx="5475571" cy="2491390"/>
          </a:xfrm>
          <a:prstGeom prst="rect">
            <a:avLst/>
          </a:prstGeom>
        </p:spPr>
      </p:pic>
      <p:sp>
        <p:nvSpPr>
          <p:cNvPr id="11" name="TextBox 10">
            <a:extLst>
              <a:ext uri="{FF2B5EF4-FFF2-40B4-BE49-F238E27FC236}">
                <a16:creationId xmlns:a16="http://schemas.microsoft.com/office/drawing/2014/main" id="{0920B360-89BE-46F8-2751-8B1BECFF7D96}"/>
              </a:ext>
            </a:extLst>
          </p:cNvPr>
          <p:cNvSpPr txBox="1"/>
          <p:nvPr/>
        </p:nvSpPr>
        <p:spPr>
          <a:xfrm>
            <a:off x="0" y="3948410"/>
            <a:ext cx="6411329" cy="2308324"/>
          </a:xfrm>
          <a:prstGeom prst="rect">
            <a:avLst/>
          </a:prstGeom>
          <a:noFill/>
        </p:spPr>
        <p:txBody>
          <a:bodyPr wrap="square" rtlCol="0">
            <a:spAutoFit/>
          </a:bodyPr>
          <a:lstStyle/>
          <a:p>
            <a:pPr marL="342900" indent="-342900">
              <a:buClr>
                <a:schemeClr val="accent6">
                  <a:lumMod val="75000"/>
                </a:schemeClr>
              </a:buClr>
              <a:buFont typeface="Wingdings" panose="05000000000000000000" pitchFamily="2" charset="2"/>
              <a:buChar char="q"/>
            </a:pPr>
            <a:r>
              <a:rPr lang="en-US" b="1" dirty="0">
                <a:solidFill>
                  <a:schemeClr val="accent6">
                    <a:lumMod val="75000"/>
                  </a:schemeClr>
                </a:solidFill>
                <a:latin typeface="Calibri" panose="020F0502020204030204" pitchFamily="34" charset="0"/>
                <a:cs typeface="Calibri" panose="020F0502020204030204" pitchFamily="34" charset="0"/>
              </a:rPr>
              <a:t>Biology of myopic eyes: </a:t>
            </a:r>
            <a:r>
              <a:rPr lang="en-US" dirty="0">
                <a:latin typeface="Calibri" panose="020F0502020204030204" pitchFamily="34" charset="0"/>
                <a:cs typeface="Calibri" panose="020F0502020204030204" pitchFamily="34" charset="0"/>
              </a:rPr>
              <a:t>The cornea of a myopic eye starts to elongate in such a way that it bulges outwards and its distance from the retina increases. Now, when the light emitted from an object enters through the eye lens, it can no longer be converged on the retina but rather in front of the retina, in the fluid of the vitreous humor.</a:t>
            </a:r>
          </a:p>
          <a:p>
            <a:pPr>
              <a:buClr>
                <a:schemeClr val="accent6">
                  <a:lumMod val="75000"/>
                </a:schemeClr>
              </a:buClr>
            </a:pPr>
            <a:r>
              <a:rPr lang="en-US" b="1" dirty="0">
                <a:solidFill>
                  <a:schemeClr val="accent6">
                    <a:lumMod val="75000"/>
                  </a:schemeClr>
                </a:solidFill>
                <a:latin typeface="Calibri" panose="020F0502020204030204" pitchFamily="34" charset="0"/>
                <a:cs typeface="Calibri" panose="020F0502020204030204" pitchFamily="34" charset="0"/>
              </a:rPr>
              <a:t>      </a:t>
            </a:r>
            <a:r>
              <a:rPr lang="en-US" dirty="0">
                <a:solidFill>
                  <a:schemeClr val="accent6">
                    <a:lumMod val="75000"/>
                  </a:schemeClr>
                </a:solidFill>
                <a:latin typeface="Calibri" panose="020F0502020204030204" pitchFamily="34" charset="0"/>
                <a:cs typeface="Calibri" panose="020F0502020204030204" pitchFamily="34" charset="0"/>
              </a:rPr>
              <a:t>See image: the kids in front appear sharp, but the adults afar   </a:t>
            </a:r>
          </a:p>
          <a:p>
            <a:pPr>
              <a:buClr>
                <a:schemeClr val="accent6">
                  <a:lumMod val="75000"/>
                </a:schemeClr>
              </a:buClr>
            </a:pPr>
            <a:r>
              <a:rPr lang="en-US" dirty="0">
                <a:solidFill>
                  <a:schemeClr val="accent6">
                    <a:lumMod val="75000"/>
                  </a:schemeClr>
                </a:solidFill>
                <a:latin typeface="Calibri" panose="020F0502020204030204" pitchFamily="34" charset="0"/>
                <a:cs typeface="Calibri" panose="020F0502020204030204" pitchFamily="34" charset="0"/>
              </a:rPr>
              <a:t>      are blurry</a:t>
            </a:r>
          </a:p>
        </p:txBody>
      </p:sp>
      <p:sp>
        <p:nvSpPr>
          <p:cNvPr id="17" name="Arrow: Right 16">
            <a:extLst>
              <a:ext uri="{FF2B5EF4-FFF2-40B4-BE49-F238E27FC236}">
                <a16:creationId xmlns:a16="http://schemas.microsoft.com/office/drawing/2014/main" id="{1CE5B3A7-DB7E-1FB6-6A39-5804119BE3E3}"/>
              </a:ext>
            </a:extLst>
          </p:cNvPr>
          <p:cNvSpPr/>
          <p:nvPr/>
        </p:nvSpPr>
        <p:spPr>
          <a:xfrm>
            <a:off x="5262220" y="1537699"/>
            <a:ext cx="555852" cy="312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7574659-CF49-8AA8-CD35-1AAEA667FAE6}"/>
              </a:ext>
            </a:extLst>
          </p:cNvPr>
          <p:cNvSpPr/>
          <p:nvPr/>
        </p:nvSpPr>
        <p:spPr>
          <a:xfrm flipH="1">
            <a:off x="6301117" y="5615078"/>
            <a:ext cx="555852" cy="3125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07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0" y="333137"/>
            <a:ext cx="7565469"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Why Are We So Focused on Small Children?</a:t>
            </a:r>
          </a:p>
        </p:txBody>
      </p:sp>
      <p:sp>
        <p:nvSpPr>
          <p:cNvPr id="10" name="TextBox 9">
            <a:extLst>
              <a:ext uri="{FF2B5EF4-FFF2-40B4-BE49-F238E27FC236}">
                <a16:creationId xmlns:a16="http://schemas.microsoft.com/office/drawing/2014/main" id="{D63CEBA4-ED22-FC7E-27D0-3A127AC72113}"/>
              </a:ext>
            </a:extLst>
          </p:cNvPr>
          <p:cNvSpPr txBox="1"/>
          <p:nvPr/>
        </p:nvSpPr>
        <p:spPr>
          <a:xfrm>
            <a:off x="124710" y="1193651"/>
            <a:ext cx="6631689" cy="6401753"/>
          </a:xfrm>
          <a:prstGeom prst="rect">
            <a:avLst/>
          </a:prstGeom>
          <a:noFill/>
        </p:spPr>
        <p:txBody>
          <a:bodyPr wrap="square" rtlCol="0">
            <a:spAutoFit/>
          </a:bodyPr>
          <a:lstStyle/>
          <a:p>
            <a:pPr marL="342900" indent="-342900">
              <a:spcBef>
                <a:spcPts val="600"/>
              </a:spcBef>
              <a:buClr>
                <a:schemeClr val="accent6">
                  <a:lumMod val="75000"/>
                </a:schemeClr>
              </a:buClr>
              <a:buFont typeface="Wingdings" panose="05000000000000000000" pitchFamily="2" charset="2"/>
              <a:buChar char="q"/>
            </a:pPr>
            <a:r>
              <a:rPr lang="en-US" b="1" dirty="0">
                <a:solidFill>
                  <a:schemeClr val="accent6">
                    <a:lumMod val="75000"/>
                  </a:schemeClr>
                </a:solidFill>
                <a:latin typeface="Calibri" panose="020F0502020204030204" pitchFamily="34" charset="0"/>
                <a:cs typeface="Calibri" panose="020F0502020204030204" pitchFamily="34" charset="0"/>
              </a:rPr>
              <a:t>Myopia strikes little children first! </a:t>
            </a:r>
            <a:r>
              <a:rPr lang="en-US" dirty="0">
                <a:latin typeface="Calibri" panose="020F0502020204030204" pitchFamily="34" charset="0"/>
                <a:cs typeface="Calibri" panose="020F0502020204030204" pitchFamily="34" charset="0"/>
              </a:rPr>
              <a:t>The onset of this disorder is the highest in children between 5-10 years of age</a:t>
            </a:r>
          </a:p>
          <a:p>
            <a:pPr marL="800100" lvl="1"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In our ultra digital era the age range is now children 3-10 years old</a:t>
            </a:r>
          </a:p>
          <a:p>
            <a:pPr marL="342900"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This is because just as little children are growing and all their body parts are getting bigger, so does their cornea. Sometimes this corneal growth exceeds the normal rate resulting in myopia</a:t>
            </a:r>
          </a:p>
          <a:p>
            <a:pPr marL="342900"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In myopic children, as the cornea grows with age, it keeps bulging outwards, increasing its distance from the retina</a:t>
            </a:r>
          </a:p>
          <a:p>
            <a:pPr marL="342900"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Therefore, myopia is a progressive disorder and as the child (and their cornea) keeps growing (between age 3 and 10 years), myopia worsens rapidly </a:t>
            </a:r>
          </a:p>
          <a:p>
            <a:pPr marL="800100" lvl="1"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Between age 13-25 years the rate of progression is still high but somewhat slower</a:t>
            </a:r>
          </a:p>
          <a:p>
            <a:pPr marL="800100" lvl="1" indent="-342900">
              <a:spcBef>
                <a:spcPts val="600"/>
              </a:spcBef>
              <a:buClr>
                <a:schemeClr val="accent6">
                  <a:lumMod val="75000"/>
                </a:schemeClr>
              </a:buClr>
              <a:buFont typeface="Wingdings" panose="05000000000000000000" pitchFamily="2" charset="2"/>
              <a:buChar char="q"/>
            </a:pPr>
            <a:r>
              <a:rPr lang="en-US" dirty="0">
                <a:latin typeface="Calibri" panose="020F0502020204030204" pitchFamily="34" charset="0"/>
                <a:cs typeface="Calibri" panose="020F0502020204030204" pitchFamily="34" charset="0"/>
              </a:rPr>
              <a:t>After 25 years of age, myopia is known to finally plateau—but the harm is already done in the childhood</a:t>
            </a:r>
          </a:p>
          <a:p>
            <a:pPr>
              <a:spcBef>
                <a:spcPts val="600"/>
              </a:spcBef>
              <a:buClr>
                <a:schemeClr val="accent6">
                  <a:lumMod val="75000"/>
                </a:schemeClr>
              </a:buClr>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b="1" dirty="0">
              <a:solidFill>
                <a:schemeClr val="accent6">
                  <a:lumMod val="75000"/>
                </a:schemeClr>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D977605-E3E1-B9A7-8AB0-2AAEE3E12B0C}"/>
              </a:ext>
            </a:extLst>
          </p:cNvPr>
          <p:cNvSpPr txBox="1"/>
          <p:nvPr/>
        </p:nvSpPr>
        <p:spPr>
          <a:xfrm>
            <a:off x="6866707" y="1727200"/>
            <a:ext cx="4982271" cy="1077218"/>
          </a:xfrm>
          <a:prstGeom prst="rect">
            <a:avLst/>
          </a:prstGeom>
          <a:noFill/>
        </p:spPr>
        <p:txBody>
          <a:bodyPr wrap="square" rtlCol="0">
            <a:spAutoFit/>
          </a:bodyPr>
          <a:lstStyle/>
          <a:p>
            <a:r>
              <a:rPr lang="en-US" sz="1600" dirty="0">
                <a:solidFill>
                  <a:schemeClr val="accent6">
                    <a:lumMod val="75000"/>
                  </a:schemeClr>
                </a:solidFill>
              </a:rPr>
              <a:t>As the cornea bulges outwards in myopia, the distance in the front and back of the eye (axial length; AL) increases, making it more difficult for the eye lens to focus images sharply on the retina </a:t>
            </a:r>
          </a:p>
        </p:txBody>
      </p:sp>
      <p:grpSp>
        <p:nvGrpSpPr>
          <p:cNvPr id="17" name="Group 16">
            <a:extLst>
              <a:ext uri="{FF2B5EF4-FFF2-40B4-BE49-F238E27FC236}">
                <a16:creationId xmlns:a16="http://schemas.microsoft.com/office/drawing/2014/main" id="{DCEF5952-7CFC-F15C-056C-92A32AEE9CB0}"/>
              </a:ext>
            </a:extLst>
          </p:cNvPr>
          <p:cNvGrpSpPr/>
          <p:nvPr/>
        </p:nvGrpSpPr>
        <p:grpSpPr>
          <a:xfrm>
            <a:off x="6866707" y="3059098"/>
            <a:ext cx="4982270" cy="1733792"/>
            <a:chOff x="6866707" y="3059098"/>
            <a:chExt cx="4982270" cy="1733792"/>
          </a:xfrm>
        </p:grpSpPr>
        <p:pic>
          <p:nvPicPr>
            <p:cNvPr id="9" name="Picture 8">
              <a:extLst>
                <a:ext uri="{FF2B5EF4-FFF2-40B4-BE49-F238E27FC236}">
                  <a16:creationId xmlns:a16="http://schemas.microsoft.com/office/drawing/2014/main" id="{DC78593E-BCF5-7CE1-24E6-2E8C8ACF044F}"/>
                </a:ext>
              </a:extLst>
            </p:cNvPr>
            <p:cNvPicPr>
              <a:picLocks noChangeAspect="1"/>
            </p:cNvPicPr>
            <p:nvPr/>
          </p:nvPicPr>
          <p:blipFill>
            <a:blip r:embed="rId3"/>
            <a:stretch>
              <a:fillRect/>
            </a:stretch>
          </p:blipFill>
          <p:spPr>
            <a:xfrm>
              <a:off x="6866707" y="3059098"/>
              <a:ext cx="4982270" cy="1733792"/>
            </a:xfrm>
            <a:prstGeom prst="rect">
              <a:avLst/>
            </a:prstGeom>
          </p:spPr>
        </p:pic>
        <p:sp>
          <p:nvSpPr>
            <p:cNvPr id="11" name="TextBox 10">
              <a:extLst>
                <a:ext uri="{FF2B5EF4-FFF2-40B4-BE49-F238E27FC236}">
                  <a16:creationId xmlns:a16="http://schemas.microsoft.com/office/drawing/2014/main" id="{38094AED-84E9-0DB5-0E06-438D0AB20695}"/>
                </a:ext>
              </a:extLst>
            </p:cNvPr>
            <p:cNvSpPr txBox="1"/>
            <p:nvPr/>
          </p:nvSpPr>
          <p:spPr>
            <a:xfrm>
              <a:off x="7414108" y="3494147"/>
              <a:ext cx="941283" cy="276999"/>
            </a:xfrm>
            <a:prstGeom prst="rect">
              <a:avLst/>
            </a:prstGeom>
            <a:noFill/>
          </p:spPr>
          <p:txBody>
            <a:bodyPr wrap="none" rtlCol="0">
              <a:spAutoFit/>
            </a:bodyPr>
            <a:lstStyle/>
            <a:p>
              <a:r>
                <a:rPr lang="en-US" sz="1200" b="1" dirty="0">
                  <a:solidFill>
                    <a:schemeClr val="accent6">
                      <a:lumMod val="75000"/>
                    </a:schemeClr>
                  </a:solidFill>
                </a:rPr>
                <a:t>AL= 23 mm</a:t>
              </a:r>
            </a:p>
          </p:txBody>
        </p:sp>
        <p:sp>
          <p:nvSpPr>
            <p:cNvPr id="12" name="TextBox 11">
              <a:extLst>
                <a:ext uri="{FF2B5EF4-FFF2-40B4-BE49-F238E27FC236}">
                  <a16:creationId xmlns:a16="http://schemas.microsoft.com/office/drawing/2014/main" id="{6A7A72A8-782F-6DE8-ABFF-DE9765C9BB16}"/>
                </a:ext>
              </a:extLst>
            </p:cNvPr>
            <p:cNvSpPr txBox="1"/>
            <p:nvPr/>
          </p:nvSpPr>
          <p:spPr>
            <a:xfrm>
              <a:off x="10090219" y="3465997"/>
              <a:ext cx="941283" cy="276999"/>
            </a:xfrm>
            <a:prstGeom prst="rect">
              <a:avLst/>
            </a:prstGeom>
            <a:noFill/>
          </p:spPr>
          <p:txBody>
            <a:bodyPr wrap="none" rtlCol="0">
              <a:spAutoFit/>
            </a:bodyPr>
            <a:lstStyle/>
            <a:p>
              <a:r>
                <a:rPr lang="en-US" sz="1200" b="1" dirty="0">
                  <a:solidFill>
                    <a:schemeClr val="accent6">
                      <a:lumMod val="75000"/>
                    </a:schemeClr>
                  </a:solidFill>
                </a:rPr>
                <a:t>AL &gt;24 mm</a:t>
              </a:r>
            </a:p>
          </p:txBody>
        </p:sp>
        <p:sp>
          <p:nvSpPr>
            <p:cNvPr id="16" name="TextBox 15">
              <a:extLst>
                <a:ext uri="{FF2B5EF4-FFF2-40B4-BE49-F238E27FC236}">
                  <a16:creationId xmlns:a16="http://schemas.microsoft.com/office/drawing/2014/main" id="{F5591BCB-DFF0-D69E-91B6-F5AAE0B3E7BD}"/>
                </a:ext>
              </a:extLst>
            </p:cNvPr>
            <p:cNvSpPr txBox="1"/>
            <p:nvPr/>
          </p:nvSpPr>
          <p:spPr>
            <a:xfrm>
              <a:off x="7291351" y="4446503"/>
              <a:ext cx="1256498" cy="338554"/>
            </a:xfrm>
            <a:prstGeom prst="rect">
              <a:avLst/>
            </a:prstGeom>
            <a:noFill/>
          </p:spPr>
          <p:txBody>
            <a:bodyPr wrap="none" rtlCol="0">
              <a:spAutoFit/>
            </a:bodyPr>
            <a:lstStyle/>
            <a:p>
              <a:r>
                <a:rPr lang="en-US" sz="1600" b="1" dirty="0">
                  <a:solidFill>
                    <a:srgbClr val="6600CC"/>
                  </a:solidFill>
                </a:rPr>
                <a:t>Normal Eye</a:t>
              </a:r>
            </a:p>
          </p:txBody>
        </p:sp>
      </p:grpSp>
    </p:spTree>
    <p:extLst>
      <p:ext uri="{BB962C8B-B14F-4D97-AF65-F5344CB8AC3E}">
        <p14:creationId xmlns:p14="http://schemas.microsoft.com/office/powerpoint/2010/main" val="1864686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203200" y="320437"/>
            <a:ext cx="6024663" cy="553998"/>
          </a:xfrm>
          <a:prstGeom prst="rect">
            <a:avLst/>
          </a:prstGeom>
          <a:noFill/>
        </p:spPr>
        <p:txBody>
          <a:bodyPr wrap="none" rtlCol="0">
            <a:spAutoFit/>
          </a:bodyPr>
          <a:lstStyle/>
          <a:p>
            <a:r>
              <a:rPr lang="en-US" sz="3000" b="1" dirty="0">
                <a:solidFill>
                  <a:schemeClr val="accent6">
                    <a:lumMod val="75000"/>
                  </a:schemeClr>
                </a:solidFill>
                <a:latin typeface="Calibri" panose="020F0502020204030204" pitchFamily="34" charset="0"/>
                <a:cs typeface="Calibri" panose="020F0502020204030204" pitchFamily="34" charset="0"/>
              </a:rPr>
              <a:t>The Math Disastrous Consequences?</a:t>
            </a:r>
          </a:p>
        </p:txBody>
      </p:sp>
      <p:pic>
        <p:nvPicPr>
          <p:cNvPr id="4" name="Picture 3" descr="A graph of a number of people&#10;&#10;Description automatically generated">
            <a:extLst>
              <a:ext uri="{FF2B5EF4-FFF2-40B4-BE49-F238E27FC236}">
                <a16:creationId xmlns:a16="http://schemas.microsoft.com/office/drawing/2014/main" id="{3D975240-6E03-50F7-7CF3-A75D057751DA}"/>
              </a:ext>
            </a:extLst>
          </p:cNvPr>
          <p:cNvPicPr>
            <a:picLocks noChangeAspect="1"/>
          </p:cNvPicPr>
          <p:nvPr/>
        </p:nvPicPr>
        <p:blipFill>
          <a:blip r:embed="rId4">
            <a:extLst>
              <a:ext uri="{28A0092B-C50C-407E-A947-70E740481C1C}">
                <a14:useLocalDpi xmlns:a14="http://schemas.microsoft.com/office/drawing/2010/main" val="0"/>
              </a:ext>
            </a:extLst>
          </a:blip>
          <a:srcRect l="6047" t="11502"/>
          <a:stretch/>
        </p:blipFill>
        <p:spPr>
          <a:xfrm>
            <a:off x="0" y="3174924"/>
            <a:ext cx="6708813" cy="3472897"/>
          </a:xfrm>
          <a:prstGeom prst="rect">
            <a:avLst/>
          </a:prstGeom>
        </p:spPr>
      </p:pic>
      <p:sp>
        <p:nvSpPr>
          <p:cNvPr id="9" name="TextBox 8">
            <a:extLst>
              <a:ext uri="{FF2B5EF4-FFF2-40B4-BE49-F238E27FC236}">
                <a16:creationId xmlns:a16="http://schemas.microsoft.com/office/drawing/2014/main" id="{2955A996-E453-5F02-8D9C-96F672680170}"/>
              </a:ext>
            </a:extLst>
          </p:cNvPr>
          <p:cNvSpPr txBox="1"/>
          <p:nvPr/>
        </p:nvSpPr>
        <p:spPr>
          <a:xfrm>
            <a:off x="635002" y="1052124"/>
            <a:ext cx="10886438" cy="2708434"/>
          </a:xfrm>
          <a:prstGeom prst="rect">
            <a:avLst/>
          </a:prstGeom>
          <a:noFill/>
        </p:spPr>
        <p:txBody>
          <a:bodyPr wrap="square" rtlCol="0">
            <a:spAutoFit/>
          </a:bodyPr>
          <a:lstStyle/>
          <a:p>
            <a:r>
              <a:rPr lang="en-US" sz="1700" b="1" dirty="0">
                <a:solidFill>
                  <a:schemeClr val="accent6">
                    <a:lumMod val="75000"/>
                  </a:schemeClr>
                </a:solidFill>
              </a:rPr>
              <a:t>Assume a 7-year-old child (2</a:t>
            </a:r>
            <a:r>
              <a:rPr lang="en-US" sz="1700" b="1" baseline="30000" dirty="0">
                <a:solidFill>
                  <a:schemeClr val="accent6">
                    <a:lumMod val="75000"/>
                  </a:schemeClr>
                </a:solidFill>
              </a:rPr>
              <a:t>nd</a:t>
            </a:r>
            <a:r>
              <a:rPr lang="en-US" sz="1700" b="1" dirty="0">
                <a:solidFill>
                  <a:schemeClr val="accent6">
                    <a:lumMod val="75000"/>
                  </a:schemeClr>
                </a:solidFill>
              </a:rPr>
              <a:t> grade) has a  -1.0D equivalent vision loss that is uncorrected</a:t>
            </a:r>
          </a:p>
          <a:p>
            <a:r>
              <a:rPr lang="en-US" sz="1700" dirty="0"/>
              <a:t>Using the graph below, their prescription at:</a:t>
            </a:r>
          </a:p>
          <a:p>
            <a:pPr marL="285750" indent="-285750">
              <a:buFont typeface="Arial" panose="020B0604020202020204" pitchFamily="34" charset="0"/>
              <a:buChar char="•"/>
            </a:pPr>
            <a:r>
              <a:rPr lang="en-US" sz="1700" dirty="0"/>
              <a:t>Age 8 =  -1.0 (at outset) + (-1.1 D/year)= -2.1D</a:t>
            </a:r>
          </a:p>
          <a:p>
            <a:pPr marL="285750" indent="-285750">
              <a:buFont typeface="Arial" panose="020B0604020202020204" pitchFamily="34" charset="0"/>
              <a:buChar char="•"/>
            </a:pPr>
            <a:r>
              <a:rPr lang="en-US" sz="1700" dirty="0"/>
              <a:t>Age 9=  -2.1 + (-1.0 D/year) = -3.1D</a:t>
            </a:r>
          </a:p>
          <a:p>
            <a:pPr marL="285750" indent="-285750">
              <a:buFont typeface="Arial" panose="020B0604020202020204" pitchFamily="34" charset="0"/>
              <a:buChar char="•"/>
            </a:pPr>
            <a:r>
              <a:rPr lang="en-US" sz="1700" dirty="0"/>
              <a:t>Age 10 = -3.1D+ (-0.7 D/year) = -3.8D</a:t>
            </a:r>
          </a:p>
          <a:p>
            <a:pPr marL="285750" indent="-285750">
              <a:buFont typeface="Arial" panose="020B0604020202020204" pitchFamily="34" charset="0"/>
              <a:buChar char="•"/>
            </a:pPr>
            <a:r>
              <a:rPr lang="en-US" sz="1700" dirty="0"/>
              <a:t>Age 11 = -3.8D + (-0.7 D/year) = -4.5D</a:t>
            </a:r>
          </a:p>
          <a:p>
            <a:pPr marL="285750" indent="-285750">
              <a:buFont typeface="Arial" panose="020B0604020202020204" pitchFamily="34" charset="0"/>
              <a:buChar char="•"/>
            </a:pPr>
            <a:r>
              <a:rPr lang="en-US" sz="1700" dirty="0"/>
              <a:t>Age 12 = -4.5D + (-0.5D/year) = -5.0D</a:t>
            </a:r>
          </a:p>
          <a:p>
            <a:pPr marL="285750" indent="-285750">
              <a:buFont typeface="Arial" panose="020B0604020202020204" pitchFamily="34" charset="0"/>
              <a:buChar char="•"/>
            </a:pPr>
            <a:r>
              <a:rPr lang="en-US" sz="1700" dirty="0"/>
              <a:t>Age 13 = -5.0D + (-0.45D/year) = -5.45D– by this child’s 13</a:t>
            </a:r>
            <a:r>
              <a:rPr lang="en-US" sz="1700" baseline="30000" dirty="0"/>
              <a:t>th</a:t>
            </a:r>
            <a:r>
              <a:rPr lang="en-US" sz="1700" dirty="0"/>
              <a:t> birthday they </a:t>
            </a:r>
            <a:r>
              <a:rPr lang="en-US" sz="1700" b="1" dirty="0">
                <a:solidFill>
                  <a:schemeClr val="accent6">
                    <a:lumMod val="75000"/>
                  </a:schemeClr>
                </a:solidFill>
              </a:rPr>
              <a:t>have HIGH MYOPIA (&lt;-5D)</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p:txBody>
      </p:sp>
      <p:sp>
        <p:nvSpPr>
          <p:cNvPr id="10" name="TextBox 9">
            <a:extLst>
              <a:ext uri="{FF2B5EF4-FFF2-40B4-BE49-F238E27FC236}">
                <a16:creationId xmlns:a16="http://schemas.microsoft.com/office/drawing/2014/main" id="{5FABBA15-1373-0D8D-27DD-5B784EACBA12}"/>
              </a:ext>
            </a:extLst>
          </p:cNvPr>
          <p:cNvSpPr txBox="1"/>
          <p:nvPr/>
        </p:nvSpPr>
        <p:spPr>
          <a:xfrm>
            <a:off x="6564741" y="3604589"/>
            <a:ext cx="5003800" cy="3231654"/>
          </a:xfrm>
          <a:prstGeom prst="rect">
            <a:avLst/>
          </a:prstGeom>
          <a:noFill/>
        </p:spPr>
        <p:txBody>
          <a:bodyPr wrap="square" rtlCol="0">
            <a:spAutoFit/>
          </a:bodyPr>
          <a:lstStyle/>
          <a:p>
            <a:r>
              <a:rPr lang="en-US" sz="1700" dirty="0">
                <a:solidFill>
                  <a:schemeClr val="accent6">
                    <a:lumMod val="75000"/>
                  </a:schemeClr>
                </a:solidFill>
              </a:rPr>
              <a:t>The Global Myopia Awareness Coalition (GMAC) states</a:t>
            </a:r>
            <a:r>
              <a:rPr lang="en-US" sz="1700" dirty="0"/>
              <a:t>:</a:t>
            </a:r>
          </a:p>
          <a:p>
            <a:endParaRPr lang="en-US" sz="1700" b="1" dirty="0">
              <a:solidFill>
                <a:schemeClr val="accent6">
                  <a:lumMod val="75000"/>
                </a:schemeClr>
              </a:solidFill>
            </a:endParaRPr>
          </a:p>
          <a:p>
            <a:r>
              <a:rPr lang="en-US" sz="1700" dirty="0"/>
              <a:t>Children with high myopia ( ≤-5D) are:</a:t>
            </a:r>
          </a:p>
          <a:p>
            <a:pPr marL="285750" indent="-285750">
              <a:buFont typeface="Arial" panose="020B0604020202020204" pitchFamily="34" charset="0"/>
              <a:buChar char="•"/>
            </a:pPr>
            <a:r>
              <a:rPr lang="en-US" sz="1700" dirty="0"/>
              <a:t>5x more likely to develop cataracts</a:t>
            </a:r>
          </a:p>
          <a:p>
            <a:pPr marL="285750" indent="-285750">
              <a:buFont typeface="Arial" panose="020B0604020202020204" pitchFamily="34" charset="0"/>
              <a:buChar char="•"/>
            </a:pPr>
            <a:r>
              <a:rPr lang="en-US" sz="1700" dirty="0"/>
              <a:t>5x more likely to develop glaucoma</a:t>
            </a:r>
          </a:p>
          <a:p>
            <a:pPr marL="285750" indent="-285750">
              <a:buFont typeface="Arial" panose="020B0604020202020204" pitchFamily="34" charset="0"/>
              <a:buChar char="•"/>
            </a:pPr>
            <a:r>
              <a:rPr lang="en-US" sz="1700" dirty="0"/>
              <a:t>44x more likely to face retinal detachment</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solidFill>
                  <a:schemeClr val="accent6">
                    <a:lumMod val="75000"/>
                  </a:schemeClr>
                </a:solidFill>
              </a:rPr>
              <a:t>Retinal detachment, cataracts and glaucoma can cause childhood blindness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p:txBody>
      </p:sp>
      <p:sp>
        <p:nvSpPr>
          <p:cNvPr id="11" name="TextBox 10">
            <a:extLst>
              <a:ext uri="{FF2B5EF4-FFF2-40B4-BE49-F238E27FC236}">
                <a16:creationId xmlns:a16="http://schemas.microsoft.com/office/drawing/2014/main" id="{10EF7E41-319C-9E2D-3499-4B68A3A7DF56}"/>
              </a:ext>
            </a:extLst>
          </p:cNvPr>
          <p:cNvSpPr txBox="1"/>
          <p:nvPr/>
        </p:nvSpPr>
        <p:spPr>
          <a:xfrm>
            <a:off x="114300" y="6409156"/>
            <a:ext cx="2502608" cy="261610"/>
          </a:xfrm>
          <a:prstGeom prst="rect">
            <a:avLst/>
          </a:prstGeom>
          <a:noFill/>
        </p:spPr>
        <p:txBody>
          <a:bodyPr wrap="none" rtlCol="0">
            <a:spAutoFit/>
          </a:bodyPr>
          <a:lstStyle/>
          <a:p>
            <a:r>
              <a:rPr lang="en-US" sz="1100" dirty="0"/>
              <a:t>Source: Lu et al; </a:t>
            </a:r>
            <a:r>
              <a:rPr lang="en-US" sz="1100" i="1" dirty="0"/>
              <a:t>Nature Sci. Rep</a:t>
            </a:r>
            <a:r>
              <a:rPr lang="en-US" sz="1100" dirty="0"/>
              <a:t>. 2020</a:t>
            </a:r>
          </a:p>
        </p:txBody>
      </p:sp>
      <p:sp>
        <p:nvSpPr>
          <p:cNvPr id="3" name="Speech Bubble: Oval 2">
            <a:extLst>
              <a:ext uri="{FF2B5EF4-FFF2-40B4-BE49-F238E27FC236}">
                <a16:creationId xmlns:a16="http://schemas.microsoft.com/office/drawing/2014/main" id="{32E36905-E498-E9E3-27A0-AAD39E9CBEF8}"/>
              </a:ext>
            </a:extLst>
          </p:cNvPr>
          <p:cNvSpPr/>
          <p:nvPr/>
        </p:nvSpPr>
        <p:spPr>
          <a:xfrm>
            <a:off x="8600442" y="1445109"/>
            <a:ext cx="3556000" cy="1028530"/>
          </a:xfrm>
          <a:prstGeom prst="wedgeEllipseCallout">
            <a:avLst>
              <a:gd name="adj1" fmla="val -62262"/>
              <a:gd name="adj2" fmla="val 4244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50" dirty="0">
                <a:solidFill>
                  <a:schemeClr val="tx1"/>
                </a:solidFill>
              </a:rPr>
              <a:t>7-year-old is just an e.g. The math gets worse and worse if myopia sets in at earlier ages </a:t>
            </a:r>
          </a:p>
        </p:txBody>
      </p:sp>
    </p:spTree>
    <p:extLst>
      <p:ext uri="{BB962C8B-B14F-4D97-AF65-F5344CB8AC3E}">
        <p14:creationId xmlns:p14="http://schemas.microsoft.com/office/powerpoint/2010/main" val="254986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124711" y="305016"/>
            <a:ext cx="9434955" cy="584775"/>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Why Are Little Kids Such An At-Risk Group For Myopia </a:t>
            </a:r>
          </a:p>
        </p:txBody>
      </p:sp>
      <p:sp>
        <p:nvSpPr>
          <p:cNvPr id="3" name="TextBox 2">
            <a:extLst>
              <a:ext uri="{FF2B5EF4-FFF2-40B4-BE49-F238E27FC236}">
                <a16:creationId xmlns:a16="http://schemas.microsoft.com/office/drawing/2014/main" id="{5757C8EE-1284-2296-8266-50271DA4E22C}"/>
              </a:ext>
            </a:extLst>
          </p:cNvPr>
          <p:cNvSpPr txBox="1"/>
          <p:nvPr/>
        </p:nvSpPr>
        <p:spPr>
          <a:xfrm>
            <a:off x="124710" y="1193651"/>
            <a:ext cx="11762190" cy="6786473"/>
          </a:xfrm>
          <a:prstGeom prst="rect">
            <a:avLst/>
          </a:prstGeom>
          <a:noFill/>
        </p:spPr>
        <p:txBody>
          <a:bodyPr wrap="square" rtlCol="0">
            <a:spAutoFit/>
          </a:bodyPr>
          <a:lstStyle/>
          <a:p>
            <a:pPr marL="342900" indent="-342900">
              <a:spcBef>
                <a:spcPts val="600"/>
              </a:spcBef>
              <a:buClr>
                <a:schemeClr val="accent6">
                  <a:lumMod val="75000"/>
                </a:schemeClr>
              </a:buClr>
              <a:buFont typeface="Wingdings" panose="05000000000000000000" pitchFamily="2" charset="2"/>
              <a:buChar char="q"/>
            </a:pPr>
            <a:r>
              <a:rPr lang="en-US" sz="2000" b="1" dirty="0">
                <a:solidFill>
                  <a:schemeClr val="accent6">
                    <a:lumMod val="75000"/>
                  </a:schemeClr>
                </a:solidFill>
                <a:latin typeface="Calibri" panose="020F0502020204030204" pitchFamily="34" charset="0"/>
                <a:cs typeface="Calibri" panose="020F0502020204030204" pitchFamily="34" charset="0"/>
              </a:rPr>
              <a:t>Clinically speaking, </a:t>
            </a:r>
            <a:r>
              <a:rPr lang="en-US" sz="2000" dirty="0">
                <a:latin typeface="Calibri" panose="020F0502020204030204" pitchFamily="34" charset="0"/>
                <a:cs typeface="Calibri" panose="020F0502020204030204" pitchFamily="34" charset="0"/>
              </a:rPr>
              <a:t>little children are at risk for myopia because their cornea (like the rest of them, growth spurt) is growing rapidly, making them the most vulnerable age group for myopia</a:t>
            </a:r>
          </a:p>
          <a:p>
            <a:pPr marL="342900" indent="-342900">
              <a:spcBef>
                <a:spcPts val="600"/>
              </a:spcBef>
              <a:buClr>
                <a:schemeClr val="accent6">
                  <a:lumMod val="75000"/>
                </a:schemeClr>
              </a:buClr>
              <a:buFont typeface="Wingdings" panose="05000000000000000000" pitchFamily="2" charset="2"/>
              <a:buChar char="q"/>
            </a:pPr>
            <a:r>
              <a:rPr lang="en-US" sz="2000" b="1" dirty="0">
                <a:solidFill>
                  <a:schemeClr val="accent6">
                    <a:lumMod val="75000"/>
                  </a:schemeClr>
                </a:solidFill>
                <a:latin typeface="Calibri" panose="020F0502020204030204" pitchFamily="34" charset="0"/>
                <a:cs typeface="Calibri" panose="020F0502020204030204" pitchFamily="34" charset="0"/>
              </a:rPr>
              <a:t>Visually speaking, </a:t>
            </a:r>
            <a:r>
              <a:rPr lang="en-US" sz="2000" dirty="0">
                <a:latin typeface="Calibri" panose="020F0502020204030204" pitchFamily="34" charset="0"/>
                <a:cs typeface="Calibri" panose="020F0502020204030204" pitchFamily="34" charset="0"/>
              </a:rPr>
              <a:t>nearsightedness may be difficult for a child 3-10 years of age to report correctly to their parents.  This is because we all see a myriad of things, some up close and others far away, daily</a:t>
            </a:r>
          </a:p>
          <a:p>
            <a:pPr marL="800100" lvl="1" indent="-342900">
              <a:spcBef>
                <a:spcPts val="600"/>
              </a:spcBef>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Small children may not have the presence of mind to make the connection that only those things that are afar are blurry, while those items that close to them are clear</a:t>
            </a:r>
          </a:p>
          <a:p>
            <a:pPr marL="1257300" lvl="2" indent="-342900">
              <a:spcBef>
                <a:spcPts val="600"/>
              </a:spcBef>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It is very likely small children get confused why one item seems clear and another blurry</a:t>
            </a:r>
          </a:p>
          <a:p>
            <a:pPr marL="1714500" lvl="3" indent="-342900">
              <a:spcBef>
                <a:spcPts val="600"/>
              </a:spcBef>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Had it all been blurry, children would have found it easier to report their sight problems to their parents</a:t>
            </a:r>
          </a:p>
          <a:p>
            <a:pPr marL="342900" indent="-342900">
              <a:spcBef>
                <a:spcPts val="600"/>
              </a:spcBef>
              <a:buClr>
                <a:schemeClr val="accent6">
                  <a:lumMod val="75000"/>
                </a:schemeClr>
              </a:buClr>
              <a:buFont typeface="Wingdings" panose="05000000000000000000" pitchFamily="2" charset="2"/>
              <a:buChar char="q"/>
            </a:pPr>
            <a:r>
              <a:rPr lang="en-US" sz="2000" b="1" dirty="0">
                <a:solidFill>
                  <a:schemeClr val="accent6">
                    <a:lumMod val="75000"/>
                  </a:schemeClr>
                </a:solidFill>
                <a:latin typeface="Calibri" panose="020F0502020204030204" pitchFamily="34" charset="0"/>
                <a:cs typeface="Calibri" panose="020F0502020204030204" pitchFamily="34" charset="0"/>
              </a:rPr>
              <a:t>Psychologically speaking, </a:t>
            </a:r>
            <a:r>
              <a:rPr lang="en-US" sz="2000" dirty="0">
                <a:latin typeface="Calibri" panose="020F0502020204030204" pitchFamily="34" charset="0"/>
                <a:cs typeface="Calibri" panose="020F0502020204030204" pitchFamily="34" charset="0"/>
              </a:rPr>
              <a:t>since children 3-10 years of age have no idea how prevalent myopia is, and how easily correctable it is, they may be worried that something is wrong with them, and it is somehow their fault that they are not seeing clearly. </a:t>
            </a:r>
          </a:p>
          <a:p>
            <a:pPr marL="800100" lvl="1" indent="-342900">
              <a:spcBef>
                <a:spcPts val="600"/>
              </a:spcBef>
              <a:buClr>
                <a:schemeClr val="accent6">
                  <a:lumMod val="75000"/>
                </a:schemeClr>
              </a:buClr>
              <a:buFont typeface="Wingdings" panose="05000000000000000000" pitchFamily="2" charset="2"/>
              <a:buChar char="q"/>
            </a:pPr>
            <a:r>
              <a:rPr lang="en-US" sz="2000" dirty="0">
                <a:latin typeface="Calibri" panose="020F0502020204030204" pitchFamily="34" charset="0"/>
                <a:cs typeface="Calibri" panose="020F0502020204030204" pitchFamily="34" charset="0"/>
              </a:rPr>
              <a:t>In that situation, instead of opening up to their parents and teachers about their disorder, children may in fact shut down emotionally, and work hard to hide their condition </a:t>
            </a:r>
          </a:p>
          <a:p>
            <a:pPr lvl="1">
              <a:spcBef>
                <a:spcPts val="600"/>
              </a:spcBef>
              <a:buClr>
                <a:schemeClr val="accent6">
                  <a:lumMod val="75000"/>
                </a:schemeClr>
              </a:buClr>
            </a:pPr>
            <a:endParaRPr lang="en-US" sz="2000" dirty="0">
              <a:latin typeface="Calibri" panose="020F0502020204030204" pitchFamily="34" charset="0"/>
              <a:cs typeface="Calibri" panose="020F0502020204030204" pitchFamily="34" charset="0"/>
            </a:endParaRPr>
          </a:p>
          <a:p>
            <a:pPr>
              <a:spcBef>
                <a:spcPts val="600"/>
              </a:spcBef>
              <a:buClr>
                <a:schemeClr val="accent6">
                  <a:lumMod val="75000"/>
                </a:schemeClr>
              </a:buClr>
            </a:pPr>
            <a:endParaRPr lang="en-US" sz="2000" dirty="0">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725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of a colorful eye&#10;&#10;Description automatically generated">
            <a:extLst>
              <a:ext uri="{FF2B5EF4-FFF2-40B4-BE49-F238E27FC236}">
                <a16:creationId xmlns:a16="http://schemas.microsoft.com/office/drawing/2014/main" id="{DC9E0E17-ECEA-BE2D-14D9-CAE641AAD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1700" y="5927593"/>
            <a:ext cx="825200" cy="502382"/>
          </a:xfrm>
          <a:prstGeom prst="rect">
            <a:avLst/>
          </a:prstGeom>
        </p:spPr>
      </p:pic>
      <p:sp>
        <p:nvSpPr>
          <p:cNvPr id="6" name="Rectangle 5">
            <a:extLst>
              <a:ext uri="{FF2B5EF4-FFF2-40B4-BE49-F238E27FC236}">
                <a16:creationId xmlns:a16="http://schemas.microsoft.com/office/drawing/2014/main" id="{3570ABD2-A172-865B-8C42-8D7AC76DCACF}"/>
              </a:ext>
            </a:extLst>
          </p:cNvPr>
          <p:cNvSpPr/>
          <p:nvPr/>
        </p:nvSpPr>
        <p:spPr>
          <a:xfrm>
            <a:off x="0" y="0"/>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Rectangle 6">
            <a:extLst>
              <a:ext uri="{FF2B5EF4-FFF2-40B4-BE49-F238E27FC236}">
                <a16:creationId xmlns:a16="http://schemas.microsoft.com/office/drawing/2014/main" id="{4360E30C-8977-58C4-C71A-5F20A1C4DE28}"/>
              </a:ext>
            </a:extLst>
          </p:cNvPr>
          <p:cNvSpPr/>
          <p:nvPr/>
        </p:nvSpPr>
        <p:spPr>
          <a:xfrm>
            <a:off x="-1" y="6670766"/>
            <a:ext cx="12191999" cy="187234"/>
          </a:xfrm>
          <a:prstGeom prst="rect">
            <a:avLst/>
          </a:prstGeom>
          <a:solidFill>
            <a:srgbClr val="339966"/>
          </a:solidFill>
          <a:ln>
            <a:solidFill>
              <a:srgbClr val="339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a:extLst>
              <a:ext uri="{FF2B5EF4-FFF2-40B4-BE49-F238E27FC236}">
                <a16:creationId xmlns:a16="http://schemas.microsoft.com/office/drawing/2014/main" id="{65FFBCA5-97BF-C4A3-8F91-82DD4D105712}"/>
              </a:ext>
            </a:extLst>
          </p:cNvPr>
          <p:cNvSpPr txBox="1"/>
          <p:nvPr/>
        </p:nvSpPr>
        <p:spPr>
          <a:xfrm>
            <a:off x="10670941" y="6340044"/>
            <a:ext cx="1551387" cy="307777"/>
          </a:xfrm>
          <a:prstGeom prst="rect">
            <a:avLst/>
          </a:prstGeom>
          <a:noFill/>
        </p:spPr>
        <p:txBody>
          <a:bodyPr wrap="none" rtlCol="0">
            <a:spAutoFit/>
          </a:bodyPr>
          <a:lstStyle/>
          <a:p>
            <a:r>
              <a:rPr lang="en-US" sz="1400" b="1" dirty="0">
                <a:solidFill>
                  <a:srgbClr val="339966"/>
                </a:solidFill>
                <a:latin typeface="Calibri" panose="020F0502020204030204" pitchFamily="34" charset="0"/>
                <a:cs typeface="Calibri" panose="020F0502020204030204" pitchFamily="34" charset="0"/>
              </a:rPr>
              <a:t>MyEyesMyLife.org</a:t>
            </a:r>
          </a:p>
        </p:txBody>
      </p:sp>
      <p:sp>
        <p:nvSpPr>
          <p:cNvPr id="2" name="TextBox 1">
            <a:extLst>
              <a:ext uri="{FF2B5EF4-FFF2-40B4-BE49-F238E27FC236}">
                <a16:creationId xmlns:a16="http://schemas.microsoft.com/office/drawing/2014/main" id="{2E81B260-83BA-F7E2-3C49-D86E23140D1C}"/>
              </a:ext>
            </a:extLst>
          </p:cNvPr>
          <p:cNvSpPr txBox="1"/>
          <p:nvPr/>
        </p:nvSpPr>
        <p:spPr>
          <a:xfrm>
            <a:off x="203200" y="320437"/>
            <a:ext cx="10383163" cy="1077218"/>
          </a:xfrm>
          <a:prstGeom prst="rect">
            <a:avLst/>
          </a:prstGeom>
          <a:noFill/>
        </p:spPr>
        <p:txBody>
          <a:bodyPr wrap="none" rtlCol="0">
            <a:spAutoFit/>
          </a:bodyPr>
          <a:lstStyle/>
          <a:p>
            <a:r>
              <a:rPr lang="en-US" sz="3200" b="1" dirty="0">
                <a:solidFill>
                  <a:schemeClr val="accent6">
                    <a:lumMod val="75000"/>
                  </a:schemeClr>
                </a:solidFill>
                <a:latin typeface="Calibri" panose="020F0502020204030204" pitchFamily="34" charset="0"/>
                <a:cs typeface="Calibri" panose="020F0502020204030204" pitchFamily="34" charset="0"/>
              </a:rPr>
              <a:t>Why is the School So Important In the Fight Against Myopia </a:t>
            </a:r>
          </a:p>
          <a:p>
            <a:r>
              <a:rPr lang="en-US" sz="3200" b="1" dirty="0">
                <a:solidFill>
                  <a:schemeClr val="accent6">
                    <a:lumMod val="75000"/>
                  </a:schemeClr>
                </a:solidFill>
                <a:latin typeface="Calibri" panose="020F0502020204030204" pitchFamily="34" charset="0"/>
                <a:cs typeface="Calibri" panose="020F0502020204030204" pitchFamily="34" charset="0"/>
              </a:rPr>
              <a:t>in 5-10-Year Olds?</a:t>
            </a:r>
          </a:p>
        </p:txBody>
      </p:sp>
      <p:sp>
        <p:nvSpPr>
          <p:cNvPr id="3" name="TextBox 2">
            <a:extLst>
              <a:ext uri="{FF2B5EF4-FFF2-40B4-BE49-F238E27FC236}">
                <a16:creationId xmlns:a16="http://schemas.microsoft.com/office/drawing/2014/main" id="{25F04E2A-9248-D7A7-7E7B-41BBB609CB82}"/>
              </a:ext>
            </a:extLst>
          </p:cNvPr>
          <p:cNvSpPr txBox="1"/>
          <p:nvPr/>
        </p:nvSpPr>
        <p:spPr>
          <a:xfrm>
            <a:off x="467610" y="1714351"/>
            <a:ext cx="11063990" cy="6109365"/>
          </a:xfrm>
          <a:prstGeom prst="rect">
            <a:avLst/>
          </a:prstGeom>
          <a:noFill/>
        </p:spPr>
        <p:txBody>
          <a:bodyPr wrap="square" rtlCol="0">
            <a:spAutoFit/>
          </a:bodyPr>
          <a:lstStyle/>
          <a:p>
            <a:pPr>
              <a:spcBef>
                <a:spcPts val="600"/>
              </a:spcBef>
              <a:buClr>
                <a:schemeClr val="accent6">
                  <a:lumMod val="75000"/>
                </a:schemeClr>
              </a:buClr>
            </a:pPr>
            <a:r>
              <a:rPr lang="en-US" sz="2400" b="1" dirty="0">
                <a:solidFill>
                  <a:schemeClr val="accent6">
                    <a:lumMod val="75000"/>
                  </a:schemeClr>
                </a:solidFill>
                <a:latin typeface="Calibri" panose="020F0502020204030204" pitchFamily="34" charset="0"/>
                <a:cs typeface="Calibri" panose="020F0502020204030204" pitchFamily="34" charset="0"/>
              </a:rPr>
              <a:t>Did you know*:</a:t>
            </a:r>
          </a:p>
          <a:p>
            <a:pPr marL="342900" indent="-342900">
              <a:spcBef>
                <a:spcPts val="600"/>
              </a:spcBef>
              <a:buClr>
                <a:schemeClr val="accent6">
                  <a:lumMod val="75000"/>
                </a:schemeClr>
              </a:buClr>
              <a:buFont typeface="Wingdings" panose="05000000000000000000" pitchFamily="2" charset="2"/>
              <a:buChar char="q"/>
            </a:pPr>
            <a:r>
              <a:rPr lang="en-US" sz="2400" dirty="0">
                <a:solidFill>
                  <a:schemeClr val="accent6">
                    <a:lumMod val="75000"/>
                  </a:schemeClr>
                </a:solidFill>
                <a:latin typeface="Calibri" panose="020F0502020204030204" pitchFamily="34" charset="0"/>
                <a:cs typeface="Calibri" panose="020F0502020204030204" pitchFamily="34" charset="0"/>
              </a:rPr>
              <a:t>80% of </a:t>
            </a:r>
            <a:r>
              <a:rPr lang="en-US" sz="2400" dirty="0">
                <a:latin typeface="Calibri" panose="020F0502020204030204" pitchFamily="34" charset="0"/>
                <a:cs typeface="Calibri" panose="020F0502020204030204" pitchFamily="34" charset="0"/>
              </a:rPr>
              <a:t>the academic information elementary school children receive at school is presented visually</a:t>
            </a:r>
          </a:p>
          <a:p>
            <a:pPr marL="800100" lvl="1" indent="-342900">
              <a:spcBef>
                <a:spcPts val="600"/>
              </a:spcBef>
              <a:buClr>
                <a:schemeClr val="accent6">
                  <a:lumMod val="75000"/>
                </a:schemeClr>
              </a:buClr>
              <a:buFont typeface="Wingdings" panose="05000000000000000000" pitchFamily="2" charset="2"/>
              <a:buChar char="q"/>
            </a:pPr>
            <a:r>
              <a:rPr lang="en-US" sz="2400" dirty="0">
                <a:latin typeface="Calibri" panose="020F0502020204030204" pitchFamily="34" charset="0"/>
                <a:cs typeface="Calibri" panose="020F0502020204030204" pitchFamily="34" charset="0"/>
              </a:rPr>
              <a:t>Therefore, any eye disease symptoms will first start showing up at school</a:t>
            </a:r>
          </a:p>
          <a:p>
            <a:pPr marL="342900" indent="-342900">
              <a:spcBef>
                <a:spcPts val="600"/>
              </a:spcBef>
              <a:buClr>
                <a:schemeClr val="accent6">
                  <a:lumMod val="75000"/>
                </a:schemeClr>
              </a:buClr>
              <a:buFont typeface="Wingdings" panose="05000000000000000000" pitchFamily="2" charset="2"/>
              <a:buChar char="q"/>
            </a:pPr>
            <a:r>
              <a:rPr lang="en-US" sz="2400" dirty="0">
                <a:solidFill>
                  <a:schemeClr val="accent6">
                    <a:lumMod val="75000"/>
                  </a:schemeClr>
                </a:solidFill>
                <a:latin typeface="Calibri" panose="020F0502020204030204" pitchFamily="34" charset="0"/>
                <a:cs typeface="Calibri" panose="020F0502020204030204" pitchFamily="34" charset="0"/>
              </a:rPr>
              <a:t>60% </a:t>
            </a:r>
            <a:r>
              <a:rPr lang="en-US" sz="2400" dirty="0">
                <a:latin typeface="Calibri" panose="020F0502020204030204" pitchFamily="34" charset="0"/>
                <a:cs typeface="Calibri" panose="020F0502020204030204" pitchFamily="34" charset="0"/>
              </a:rPr>
              <a:t>of children who are diagnosed with a learning disability (LD) have an undetected vision problem in addition to, or mistaken for, LD.</a:t>
            </a:r>
          </a:p>
          <a:p>
            <a:pPr marL="342900" indent="-342900">
              <a:spcBef>
                <a:spcPts val="600"/>
              </a:spcBef>
              <a:buClr>
                <a:schemeClr val="accent6">
                  <a:lumMod val="75000"/>
                </a:schemeClr>
              </a:buClr>
              <a:buFont typeface="Wingdings" panose="05000000000000000000" pitchFamily="2" charset="2"/>
              <a:buChar char="q"/>
            </a:pPr>
            <a:r>
              <a:rPr lang="en-US" sz="2400" dirty="0">
                <a:latin typeface="Calibri" panose="020F0502020204030204" pitchFamily="34" charset="0"/>
                <a:cs typeface="Calibri" panose="020F0502020204030204" pitchFamily="34" charset="0"/>
              </a:rPr>
              <a:t>Falling grades, academic anxiety, </a:t>
            </a:r>
            <a:r>
              <a:rPr lang="en-US" sz="2400" dirty="0" err="1">
                <a:latin typeface="Calibri" panose="020F0502020204030204" pitchFamily="34" charset="0"/>
                <a:cs typeface="Calibri" panose="020F0502020204030204" pitchFamily="34" charset="0"/>
              </a:rPr>
              <a:t>etc</a:t>
            </a:r>
            <a:r>
              <a:rPr lang="en-US" sz="2400" dirty="0">
                <a:latin typeface="Calibri" panose="020F0502020204030204" pitchFamily="34" charset="0"/>
                <a:cs typeface="Calibri" panose="020F0502020204030204" pitchFamily="34" charset="0"/>
              </a:rPr>
              <a:t> may all be signs of myopia or LD</a:t>
            </a:r>
          </a:p>
          <a:p>
            <a:pPr marL="800100" lvl="1" indent="-342900">
              <a:spcBef>
                <a:spcPts val="600"/>
              </a:spcBef>
              <a:buClr>
                <a:schemeClr val="accent6">
                  <a:lumMod val="75000"/>
                </a:schemeClr>
              </a:buClr>
              <a:buFont typeface="Wingdings" panose="05000000000000000000" pitchFamily="2" charset="2"/>
              <a:buChar char="q"/>
            </a:pPr>
            <a:r>
              <a:rPr lang="en-US" sz="2400" dirty="0">
                <a:latin typeface="Calibri" panose="020F0502020204030204" pitchFamily="34" charset="0"/>
                <a:cs typeface="Calibri" panose="020F0502020204030204" pitchFamily="34" charset="0"/>
              </a:rPr>
              <a:t>But only one of those (myopia) has an easy diagnosis and an instant correction</a:t>
            </a:r>
          </a:p>
          <a:p>
            <a:pPr marL="342900" indent="-342900">
              <a:spcBef>
                <a:spcPts val="600"/>
              </a:spcBef>
              <a:buClr>
                <a:schemeClr val="accent6">
                  <a:lumMod val="75000"/>
                </a:schemeClr>
              </a:buClr>
              <a:buFont typeface="Wingdings" panose="05000000000000000000" pitchFamily="2" charset="2"/>
              <a:buChar char="q"/>
            </a:pPr>
            <a:r>
              <a:rPr lang="en-US" sz="2400" dirty="0">
                <a:latin typeface="Calibri" panose="020F0502020204030204" pitchFamily="34" charset="0"/>
                <a:cs typeface="Calibri" panose="020F0502020204030204" pitchFamily="34" charset="0"/>
              </a:rPr>
              <a:t>Therefore, preschool and elementary school teacher awareness for myopia is a must</a:t>
            </a:r>
          </a:p>
          <a:p>
            <a:pPr marL="342900" indent="-342900">
              <a:spcBef>
                <a:spcPts val="600"/>
              </a:spcBef>
              <a:buClr>
                <a:schemeClr val="accent6">
                  <a:lumMod val="75000"/>
                </a:schemeClr>
              </a:buClr>
              <a:buFont typeface="Wingdings" panose="05000000000000000000" pitchFamily="2" charset="2"/>
              <a:buChar char="q"/>
            </a:pPr>
            <a:r>
              <a:rPr lang="en-US" sz="2400" dirty="0">
                <a:latin typeface="Calibri" panose="020F0502020204030204" pitchFamily="34" charset="0"/>
                <a:cs typeface="Calibri" panose="020F0502020204030204" pitchFamily="34" charset="0"/>
              </a:rPr>
              <a:t>Studies show that </a:t>
            </a:r>
            <a:r>
              <a:rPr lang="en-US" sz="2400" dirty="0">
                <a:solidFill>
                  <a:schemeClr val="accent6">
                    <a:lumMod val="75000"/>
                  </a:schemeClr>
                </a:solidFill>
                <a:latin typeface="Calibri" panose="020F0502020204030204" pitchFamily="34" charset="0"/>
                <a:cs typeface="Calibri" panose="020F0502020204030204" pitchFamily="34" charset="0"/>
              </a:rPr>
              <a:t>20-30% </a:t>
            </a:r>
            <a:r>
              <a:rPr lang="en-US" sz="2400" dirty="0">
                <a:latin typeface="Calibri" panose="020F0502020204030204" pitchFamily="34" charset="0"/>
                <a:cs typeface="Calibri" panose="020F0502020204030204" pitchFamily="34" charset="0"/>
              </a:rPr>
              <a:t>of all myopia are first flagged by classroom teachers</a:t>
            </a:r>
          </a:p>
          <a:p>
            <a:pPr>
              <a:spcBef>
                <a:spcPts val="600"/>
              </a:spcBef>
              <a:buClr>
                <a:schemeClr val="accent6">
                  <a:lumMod val="75000"/>
                </a:schemeClr>
              </a:buClr>
            </a:pPr>
            <a:endParaRPr lang="en-US" sz="2400"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400"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400" b="1" dirty="0">
              <a:solidFill>
                <a:schemeClr val="accent6">
                  <a:lumMod val="75000"/>
                </a:schemeClr>
              </a:solidFill>
              <a:latin typeface="Calibri" panose="020F0502020204030204" pitchFamily="34" charset="0"/>
              <a:cs typeface="Calibri" panose="020F0502020204030204" pitchFamily="34" charset="0"/>
            </a:endParaRPr>
          </a:p>
          <a:p>
            <a:pPr marL="342900" indent="-342900">
              <a:spcBef>
                <a:spcPts val="600"/>
              </a:spcBef>
              <a:buClr>
                <a:schemeClr val="accent6">
                  <a:lumMod val="75000"/>
                </a:schemeClr>
              </a:buClr>
              <a:buFont typeface="Wingdings" panose="05000000000000000000" pitchFamily="2" charset="2"/>
              <a:buChar char="q"/>
            </a:pPr>
            <a:endParaRPr lang="en-US" sz="2400" b="1" dirty="0">
              <a:solidFill>
                <a:schemeClr val="accent6">
                  <a:lumMod val="75000"/>
                </a:schemeClr>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D9AFA8E-A78B-BED1-1210-5BAD0401E36B}"/>
              </a:ext>
            </a:extLst>
          </p:cNvPr>
          <p:cNvSpPr txBox="1"/>
          <p:nvPr/>
        </p:nvSpPr>
        <p:spPr>
          <a:xfrm>
            <a:off x="614597" y="6429975"/>
            <a:ext cx="6870792" cy="253916"/>
          </a:xfrm>
          <a:prstGeom prst="rect">
            <a:avLst/>
          </a:prstGeom>
          <a:noFill/>
        </p:spPr>
        <p:txBody>
          <a:bodyPr wrap="none" rtlCol="0">
            <a:spAutoFit/>
          </a:bodyPr>
          <a:lstStyle/>
          <a:p>
            <a:r>
              <a:rPr lang="en-US" sz="1050" dirty="0"/>
              <a:t>Sources: Data on file from various pediatric eyecare companies and vision resource centers; Available upon request</a:t>
            </a:r>
          </a:p>
        </p:txBody>
      </p:sp>
    </p:spTree>
    <p:extLst>
      <p:ext uri="{BB962C8B-B14F-4D97-AF65-F5344CB8AC3E}">
        <p14:creationId xmlns:p14="http://schemas.microsoft.com/office/powerpoint/2010/main" val="4028420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883</TotalTime>
  <Words>1856</Words>
  <Application>Microsoft Office PowerPoint</Application>
  <PresentationFormat>Widescreen</PresentationFormat>
  <Paragraphs>140</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Malini Chatterjee</dc:creator>
  <cp:lastModifiedBy>Malini Chatterjee</cp:lastModifiedBy>
  <cp:revision>14</cp:revision>
  <dcterms:created xsi:type="dcterms:W3CDTF">2024-09-09T00:48:27Z</dcterms:created>
  <dcterms:modified xsi:type="dcterms:W3CDTF">2024-11-18T16:58:36Z</dcterms:modified>
</cp:coreProperties>
</file>